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6" r:id="rId10"/>
    <p:sldId id="278" r:id="rId11"/>
    <p:sldId id="264" r:id="rId12"/>
    <p:sldId id="268" r:id="rId13"/>
    <p:sldId id="269" r:id="rId14"/>
    <p:sldId id="279" r:id="rId15"/>
    <p:sldId id="265" r:id="rId16"/>
    <p:sldId id="271" r:id="rId17"/>
    <p:sldId id="270" r:id="rId18"/>
    <p:sldId id="267" r:id="rId19"/>
    <p:sldId id="277" r:id="rId20"/>
    <p:sldId id="273" r:id="rId21"/>
    <p:sldId id="274" r:id="rId22"/>
    <p:sldId id="275" r:id="rId23"/>
    <p:sldId id="276" r:id="rId24"/>
    <p:sldId id="281"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3333CC"/>
    <a:srgbClr val="501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2386" y="-806"/>
      </p:cViewPr>
      <p:guideLst>
        <p:guide orient="horz" pos="2160"/>
        <p:guide pos="2880"/>
      </p:guideLst>
    </p:cSldViewPr>
  </p:slideViewPr>
  <p:notesTextViewPr>
    <p:cViewPr>
      <p:scale>
        <a:sx n="1" d="1"/>
        <a:sy n="1" d="1"/>
      </p:scale>
      <p:origin x="0" y="0"/>
    </p:cViewPr>
  </p:notesTextViewPr>
  <p:sorterViewPr>
    <p:cViewPr>
      <p:scale>
        <a:sx n="100" d="100"/>
        <a:sy n="100" d="100"/>
      </p:scale>
      <p:origin x="0" y="27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5E5421-FC22-4A5C-A1D6-11D66349B3B0}" type="datetimeFigureOut">
              <a:rPr lang="en-US" smtClean="0"/>
              <a:t>10/11/2016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C78E86-0BD8-4EDD-B876-D0263B3DD031}" type="slidenum">
              <a:rPr lang="en-US" smtClean="0"/>
              <a:t>‹#›</a:t>
            </a:fld>
            <a:endParaRPr lang="en-US"/>
          </a:p>
        </p:txBody>
      </p:sp>
    </p:spTree>
    <p:extLst>
      <p:ext uri="{BB962C8B-B14F-4D97-AF65-F5344CB8AC3E}">
        <p14:creationId xmlns:p14="http://schemas.microsoft.com/office/powerpoint/2010/main" val="2578422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2ACCA-9D25-4CF1-9343-CC88DF97C2B5}"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2B4E-58E7-42C8-B665-84D60BA92F40}" type="slidenum">
              <a:rPr lang="en-US" smtClean="0"/>
              <a:t>‹#›</a:t>
            </a:fld>
            <a:endParaRPr lang="en-US"/>
          </a:p>
        </p:txBody>
      </p:sp>
    </p:spTree>
    <p:extLst>
      <p:ext uri="{BB962C8B-B14F-4D97-AF65-F5344CB8AC3E}">
        <p14:creationId xmlns:p14="http://schemas.microsoft.com/office/powerpoint/2010/main" val="844206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2ACCA-9D25-4CF1-9343-CC88DF97C2B5}"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2B4E-58E7-42C8-B665-84D60BA92F40}" type="slidenum">
              <a:rPr lang="en-US" smtClean="0"/>
              <a:t>‹#›</a:t>
            </a:fld>
            <a:endParaRPr lang="en-US"/>
          </a:p>
        </p:txBody>
      </p:sp>
    </p:spTree>
    <p:extLst>
      <p:ext uri="{BB962C8B-B14F-4D97-AF65-F5344CB8AC3E}">
        <p14:creationId xmlns:p14="http://schemas.microsoft.com/office/powerpoint/2010/main" val="2743838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2ACCA-9D25-4CF1-9343-CC88DF97C2B5}"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2B4E-58E7-42C8-B665-84D60BA92F40}" type="slidenum">
              <a:rPr lang="en-US" smtClean="0"/>
              <a:t>‹#›</a:t>
            </a:fld>
            <a:endParaRPr lang="en-US"/>
          </a:p>
        </p:txBody>
      </p:sp>
    </p:spTree>
    <p:extLst>
      <p:ext uri="{BB962C8B-B14F-4D97-AF65-F5344CB8AC3E}">
        <p14:creationId xmlns:p14="http://schemas.microsoft.com/office/powerpoint/2010/main" val="1432508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2ACCA-9D25-4CF1-9343-CC88DF97C2B5}"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2B4E-58E7-42C8-B665-84D60BA92F40}" type="slidenum">
              <a:rPr lang="en-US" smtClean="0"/>
              <a:t>‹#›</a:t>
            </a:fld>
            <a:endParaRPr lang="en-US"/>
          </a:p>
        </p:txBody>
      </p:sp>
    </p:spTree>
    <p:extLst>
      <p:ext uri="{BB962C8B-B14F-4D97-AF65-F5344CB8AC3E}">
        <p14:creationId xmlns:p14="http://schemas.microsoft.com/office/powerpoint/2010/main" val="3094879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2ACCA-9D25-4CF1-9343-CC88DF97C2B5}"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2B4E-58E7-42C8-B665-84D60BA92F40}" type="slidenum">
              <a:rPr lang="en-US" smtClean="0"/>
              <a:t>‹#›</a:t>
            </a:fld>
            <a:endParaRPr lang="en-US"/>
          </a:p>
        </p:txBody>
      </p:sp>
    </p:spTree>
    <p:extLst>
      <p:ext uri="{BB962C8B-B14F-4D97-AF65-F5344CB8AC3E}">
        <p14:creationId xmlns:p14="http://schemas.microsoft.com/office/powerpoint/2010/main" val="1723121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2ACCA-9D25-4CF1-9343-CC88DF97C2B5}"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2B4E-58E7-42C8-B665-84D60BA92F40}" type="slidenum">
              <a:rPr lang="en-US" smtClean="0"/>
              <a:t>‹#›</a:t>
            </a:fld>
            <a:endParaRPr lang="en-US"/>
          </a:p>
        </p:txBody>
      </p:sp>
    </p:spTree>
    <p:extLst>
      <p:ext uri="{BB962C8B-B14F-4D97-AF65-F5344CB8AC3E}">
        <p14:creationId xmlns:p14="http://schemas.microsoft.com/office/powerpoint/2010/main" val="3991977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2ACCA-9D25-4CF1-9343-CC88DF97C2B5}" type="datetimeFigureOut">
              <a:rPr lang="en-US" smtClean="0"/>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12B4E-58E7-42C8-B665-84D60BA92F40}" type="slidenum">
              <a:rPr lang="en-US" smtClean="0"/>
              <a:t>‹#›</a:t>
            </a:fld>
            <a:endParaRPr lang="en-US"/>
          </a:p>
        </p:txBody>
      </p:sp>
    </p:spTree>
    <p:extLst>
      <p:ext uri="{BB962C8B-B14F-4D97-AF65-F5344CB8AC3E}">
        <p14:creationId xmlns:p14="http://schemas.microsoft.com/office/powerpoint/2010/main" val="1194561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2ACCA-9D25-4CF1-9343-CC88DF97C2B5}" type="datetimeFigureOut">
              <a:rPr lang="en-US" smtClean="0"/>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12B4E-58E7-42C8-B665-84D60BA92F40}" type="slidenum">
              <a:rPr lang="en-US" smtClean="0"/>
              <a:t>‹#›</a:t>
            </a:fld>
            <a:endParaRPr lang="en-US"/>
          </a:p>
        </p:txBody>
      </p:sp>
    </p:spTree>
    <p:extLst>
      <p:ext uri="{BB962C8B-B14F-4D97-AF65-F5344CB8AC3E}">
        <p14:creationId xmlns:p14="http://schemas.microsoft.com/office/powerpoint/2010/main" val="1839161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2ACCA-9D25-4CF1-9343-CC88DF97C2B5}" type="datetimeFigureOut">
              <a:rPr lang="en-US" smtClean="0"/>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12B4E-58E7-42C8-B665-84D60BA92F40}" type="slidenum">
              <a:rPr lang="en-US" smtClean="0"/>
              <a:t>‹#›</a:t>
            </a:fld>
            <a:endParaRPr lang="en-US"/>
          </a:p>
        </p:txBody>
      </p:sp>
    </p:spTree>
    <p:extLst>
      <p:ext uri="{BB962C8B-B14F-4D97-AF65-F5344CB8AC3E}">
        <p14:creationId xmlns:p14="http://schemas.microsoft.com/office/powerpoint/2010/main" val="3557718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2ACCA-9D25-4CF1-9343-CC88DF97C2B5}"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2B4E-58E7-42C8-B665-84D60BA92F40}" type="slidenum">
              <a:rPr lang="en-US" smtClean="0"/>
              <a:t>‹#›</a:t>
            </a:fld>
            <a:endParaRPr lang="en-US"/>
          </a:p>
        </p:txBody>
      </p:sp>
    </p:spTree>
    <p:extLst>
      <p:ext uri="{BB962C8B-B14F-4D97-AF65-F5344CB8AC3E}">
        <p14:creationId xmlns:p14="http://schemas.microsoft.com/office/powerpoint/2010/main" val="3520068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2ACCA-9D25-4CF1-9343-CC88DF97C2B5}"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2B4E-58E7-42C8-B665-84D60BA92F40}" type="slidenum">
              <a:rPr lang="en-US" smtClean="0"/>
              <a:t>‹#›</a:t>
            </a:fld>
            <a:endParaRPr lang="en-US"/>
          </a:p>
        </p:txBody>
      </p:sp>
    </p:spTree>
    <p:extLst>
      <p:ext uri="{BB962C8B-B14F-4D97-AF65-F5344CB8AC3E}">
        <p14:creationId xmlns:p14="http://schemas.microsoft.com/office/powerpoint/2010/main" val="2628303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2ACCA-9D25-4CF1-9343-CC88DF97C2B5}" type="datetimeFigureOut">
              <a:rPr lang="en-US" smtClean="0"/>
              <a:t>10/11/2016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2B4E-58E7-42C8-B665-84D60BA92F40}" type="slidenum">
              <a:rPr lang="en-US" smtClean="0"/>
              <a:t>‹#›</a:t>
            </a:fld>
            <a:endParaRPr lang="en-US"/>
          </a:p>
        </p:txBody>
      </p:sp>
    </p:spTree>
    <p:extLst>
      <p:ext uri="{BB962C8B-B14F-4D97-AF65-F5344CB8AC3E}">
        <p14:creationId xmlns:p14="http://schemas.microsoft.com/office/powerpoint/2010/main" val="4182883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en.wikipedia.org/wiki/Uncertainty" TargetMode="External"/><Relationship Id="rId13" Type="http://schemas.openxmlformats.org/officeDocument/2006/relationships/hyperlink" Target="http://en.wikipedia.org/wiki/Fast-paced" TargetMode="External"/><Relationship Id="rId3" Type="http://schemas.microsoft.com/office/2007/relationships/hdphoto" Target="../media/hdphoto1.wdp"/><Relationship Id="rId7" Type="http://schemas.openxmlformats.org/officeDocument/2006/relationships/hyperlink" Target="http://en.wikipedia.org/wiki/Anticipation_(emotion)" TargetMode="External"/><Relationship Id="rId12" Type="http://schemas.openxmlformats.org/officeDocument/2006/relationships/hyperlink" Target="http://en.wikipedia.org/wiki/Adrenaline"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en.wikipedia.org/wiki/Mood_(psychology)" TargetMode="External"/><Relationship Id="rId11" Type="http://schemas.openxmlformats.org/officeDocument/2006/relationships/hyperlink" Target="http://en.wikipedia.org/wiki/Terror" TargetMode="External"/><Relationship Id="rId5" Type="http://schemas.openxmlformats.org/officeDocument/2006/relationships/hyperlink" Target="http://en.wikipedia.org/wiki/Psychomotor_agitation" TargetMode="External"/><Relationship Id="rId10" Type="http://schemas.openxmlformats.org/officeDocument/2006/relationships/hyperlink" Target="http://en.wikipedia.org/wiki/Anxiety" TargetMode="External"/><Relationship Id="rId4" Type="http://schemas.openxmlformats.org/officeDocument/2006/relationships/hyperlink" Target="http://en.wikipedia.org/wiki/Suspense" TargetMode="External"/><Relationship Id="rId9" Type="http://schemas.openxmlformats.org/officeDocument/2006/relationships/hyperlink" Target="http://en.wikipedia.org/wiki/Surprise_(emotion)"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en.wikipedia.org/wiki/Cliffhangers"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en.wikipedia.org/wiki/Plot_twists" TargetMode="External"/><Relationship Id="rId5" Type="http://schemas.openxmlformats.org/officeDocument/2006/relationships/hyperlink" Target="http://en.wikipedia.org/wiki/Red_herring" TargetMode="External"/><Relationship Id="rId4" Type="http://schemas.openxmlformats.org/officeDocument/2006/relationships/hyperlink" Target="http://en.wikipedia.org/wiki/Literary_devices"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The Hitchhiker</a:t>
            </a:r>
            <a:endParaRPr lang="en-US" dirty="0"/>
          </a:p>
        </p:txBody>
      </p:sp>
      <p:sp>
        <p:nvSpPr>
          <p:cNvPr id="3" name="Subtitle 2"/>
          <p:cNvSpPr>
            <a:spLocks noGrp="1"/>
          </p:cNvSpPr>
          <p:nvPr>
            <p:ph type="subTitle" idx="1"/>
          </p:nvPr>
        </p:nvSpPr>
        <p:spPr/>
        <p:txBody>
          <a:bodyPr/>
          <a:lstStyle/>
          <a:p>
            <a:r>
              <a:rPr lang="en-US" smtClean="0"/>
              <a:t>By </a:t>
            </a:r>
          </a:p>
          <a:p>
            <a:r>
              <a:rPr lang="en-US" smtClean="0"/>
              <a:t>Lucille Fletcher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 y="0"/>
            <a:ext cx="9144000" cy="6858000"/>
          </a:xfrm>
          <a:prstGeom prst="rect">
            <a:avLst/>
          </a:prstGeom>
        </p:spPr>
      </p:pic>
      <p:sp>
        <p:nvSpPr>
          <p:cNvPr id="5" name="TextBox 4"/>
          <p:cNvSpPr txBox="1"/>
          <p:nvPr/>
        </p:nvSpPr>
        <p:spPr>
          <a:xfrm>
            <a:off x="1998614" y="99145"/>
            <a:ext cx="5404043" cy="1569660"/>
          </a:xfrm>
          <a:prstGeom prst="rect">
            <a:avLst/>
          </a:prstGeom>
          <a:noFill/>
        </p:spPr>
        <p:txBody>
          <a:bodyPr wrap="none" rtlCol="0">
            <a:spAutoFit/>
          </a:bodyPr>
          <a:lstStyle/>
          <a:p>
            <a:r>
              <a:rPr lang="en-US" sz="9600" b="1" dirty="0" smtClean="0">
                <a:solidFill>
                  <a:schemeClr val="bg1"/>
                </a:solidFill>
                <a:latin typeface="Chiller" pitchFamily="82" charset="0"/>
              </a:rPr>
              <a:t>The Hitchhiker</a:t>
            </a:r>
            <a:endParaRPr lang="en-US" sz="9600" b="1" dirty="0">
              <a:solidFill>
                <a:schemeClr val="bg1"/>
              </a:solidFill>
              <a:latin typeface="Chiller" pitchFamily="82" charset="0"/>
            </a:endParaRPr>
          </a:p>
        </p:txBody>
      </p:sp>
      <p:sp>
        <p:nvSpPr>
          <p:cNvPr id="7" name="TextBox 6"/>
          <p:cNvSpPr txBox="1"/>
          <p:nvPr/>
        </p:nvSpPr>
        <p:spPr>
          <a:xfrm>
            <a:off x="2913160" y="4648200"/>
            <a:ext cx="3701654" cy="1938992"/>
          </a:xfrm>
          <a:prstGeom prst="rect">
            <a:avLst/>
          </a:prstGeom>
          <a:noFill/>
        </p:spPr>
        <p:txBody>
          <a:bodyPr wrap="none" rtlCol="0">
            <a:spAutoFit/>
          </a:bodyPr>
          <a:lstStyle/>
          <a:p>
            <a:pPr algn="ctr"/>
            <a:r>
              <a:rPr lang="en-US" sz="6000" b="1" dirty="0" smtClean="0">
                <a:latin typeface="Chiller" pitchFamily="82" charset="0"/>
              </a:rPr>
              <a:t>By</a:t>
            </a:r>
          </a:p>
          <a:p>
            <a:pPr algn="ctr"/>
            <a:r>
              <a:rPr lang="en-US" sz="6000" b="1" dirty="0" smtClean="0">
                <a:latin typeface="Chiller" pitchFamily="82" charset="0"/>
              </a:rPr>
              <a:t>Lucille Fletcher</a:t>
            </a:r>
            <a:endParaRPr lang="en-US" sz="6000" b="1" dirty="0">
              <a:latin typeface="Chiller" pitchFamily="82" charset="0"/>
            </a:endParaRPr>
          </a:p>
        </p:txBody>
      </p:sp>
    </p:spTree>
    <p:extLst>
      <p:ext uri="{BB962C8B-B14F-4D97-AF65-F5344CB8AC3E}">
        <p14:creationId xmlns:p14="http://schemas.microsoft.com/office/powerpoint/2010/main" val="3615664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sp>
        <p:nvSpPr>
          <p:cNvPr id="3" name="TextBox 2"/>
          <p:cNvSpPr txBox="1"/>
          <p:nvPr/>
        </p:nvSpPr>
        <p:spPr>
          <a:xfrm>
            <a:off x="1524000" y="380999"/>
            <a:ext cx="6844566" cy="769441"/>
          </a:xfrm>
          <a:prstGeom prst="rect">
            <a:avLst/>
          </a:prstGeom>
          <a:noFill/>
        </p:spPr>
        <p:txBody>
          <a:bodyPr wrap="none" rtlCol="0">
            <a:spAutoFit/>
          </a:bodyPr>
          <a:lstStyle/>
          <a:p>
            <a:r>
              <a:rPr lang="en-US" sz="4400" dirty="0" smtClean="0"/>
              <a:t>HOW TO READ A RADIO PLAY</a:t>
            </a:r>
            <a:endParaRPr lang="en-US" sz="4400" dirty="0"/>
          </a:p>
        </p:txBody>
      </p:sp>
      <p:sp>
        <p:nvSpPr>
          <p:cNvPr id="4" name="TextBox 3"/>
          <p:cNvSpPr txBox="1"/>
          <p:nvPr/>
        </p:nvSpPr>
        <p:spPr>
          <a:xfrm>
            <a:off x="114300" y="1150440"/>
            <a:ext cx="9116291" cy="1077218"/>
          </a:xfrm>
          <a:prstGeom prst="rect">
            <a:avLst/>
          </a:prstGeom>
          <a:solidFill>
            <a:schemeClr val="accent6">
              <a:lumMod val="60000"/>
              <a:lumOff val="40000"/>
            </a:schemeClr>
          </a:solidFill>
          <a:ln>
            <a:solidFill>
              <a:srgbClr val="0070C0"/>
            </a:solidFill>
          </a:ln>
        </p:spPr>
        <p:txBody>
          <a:bodyPr wrap="square" rtlCol="0">
            <a:spAutoFit/>
          </a:bodyPr>
          <a:lstStyle/>
          <a:p>
            <a:r>
              <a:rPr lang="en-US" sz="3200" b="1" dirty="0" smtClean="0">
                <a:solidFill>
                  <a:srgbClr val="CC3300"/>
                </a:solidFill>
                <a:latin typeface="Aharoni" pitchFamily="2" charset="-79"/>
                <a:cs typeface="Aharoni" pitchFamily="2" charset="-79"/>
              </a:rPr>
              <a:t>*DIALOGUE</a:t>
            </a:r>
          </a:p>
          <a:p>
            <a:r>
              <a:rPr lang="en-US" sz="3200" dirty="0" smtClean="0"/>
              <a:t>These are the words spoken by the actors.</a:t>
            </a:r>
          </a:p>
        </p:txBody>
      </p:sp>
      <p:sp>
        <p:nvSpPr>
          <p:cNvPr id="5" name="TextBox 4"/>
          <p:cNvSpPr txBox="1"/>
          <p:nvPr/>
        </p:nvSpPr>
        <p:spPr>
          <a:xfrm>
            <a:off x="228600" y="3662303"/>
            <a:ext cx="8763000" cy="2554545"/>
          </a:xfrm>
          <a:prstGeom prst="rect">
            <a:avLst/>
          </a:prstGeom>
          <a:solidFill>
            <a:schemeClr val="accent6">
              <a:lumMod val="60000"/>
              <a:lumOff val="40000"/>
            </a:schemeClr>
          </a:solidFill>
          <a:ln>
            <a:solidFill>
              <a:srgbClr val="0070C0"/>
            </a:solidFill>
          </a:ln>
        </p:spPr>
        <p:txBody>
          <a:bodyPr wrap="square" rtlCol="0">
            <a:spAutoFit/>
          </a:bodyPr>
          <a:lstStyle/>
          <a:p>
            <a:r>
              <a:rPr lang="en-US" sz="3200" b="1" dirty="0" smtClean="0">
                <a:solidFill>
                  <a:srgbClr val="CC3300"/>
                </a:solidFill>
                <a:latin typeface="Aharoni" pitchFamily="2" charset="-79"/>
                <a:cs typeface="Aharoni" pitchFamily="2" charset="-79"/>
              </a:rPr>
              <a:t>*DIALOGUE AND STAGE DIRECTIONS</a:t>
            </a:r>
          </a:p>
          <a:p>
            <a:r>
              <a:rPr lang="en-US" sz="3200" dirty="0" smtClean="0"/>
              <a:t>Since listeners can’t see the actors, </a:t>
            </a:r>
            <a:r>
              <a:rPr lang="en-US" sz="3200" smtClean="0"/>
              <a:t>radio playwrights, </a:t>
            </a:r>
            <a:r>
              <a:rPr lang="en-US" sz="3200" dirty="0" smtClean="0"/>
              <a:t>(the person who writes the </a:t>
            </a:r>
            <a:r>
              <a:rPr lang="en-US" sz="3200" smtClean="0"/>
              <a:t>drama), </a:t>
            </a:r>
            <a:r>
              <a:rPr lang="en-US" sz="3200" dirty="0" smtClean="0"/>
              <a:t>give information about the characters through the dialogue and </a:t>
            </a:r>
            <a:r>
              <a:rPr lang="en-US" sz="3200" smtClean="0"/>
              <a:t>stage directions.</a:t>
            </a:r>
            <a:endParaRPr lang="en-US" sz="3200" dirty="0" smtClean="0"/>
          </a:p>
        </p:txBody>
      </p:sp>
    </p:spTree>
    <p:extLst>
      <p:ext uri="{BB962C8B-B14F-4D97-AF65-F5344CB8AC3E}">
        <p14:creationId xmlns:p14="http://schemas.microsoft.com/office/powerpoint/2010/main" val="26624674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heel(1)">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heel(1)">
                                      <p:cBhvr>
                                        <p:cTn id="2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sp>
        <p:nvSpPr>
          <p:cNvPr id="4" name="TextBox 3"/>
          <p:cNvSpPr txBox="1"/>
          <p:nvPr/>
        </p:nvSpPr>
        <p:spPr>
          <a:xfrm>
            <a:off x="762000" y="239486"/>
            <a:ext cx="8269443" cy="769441"/>
          </a:xfrm>
          <a:prstGeom prst="rect">
            <a:avLst/>
          </a:prstGeom>
          <a:noFill/>
        </p:spPr>
        <p:txBody>
          <a:bodyPr wrap="none" rtlCol="0">
            <a:spAutoFit/>
          </a:bodyPr>
          <a:lstStyle/>
          <a:p>
            <a:r>
              <a:rPr lang="en-US" sz="4400" dirty="0" smtClean="0"/>
              <a:t>WHAT MAKES A SUSPENSE STORY ?</a:t>
            </a:r>
            <a:endParaRPr lang="en-US" sz="4400" dirty="0"/>
          </a:p>
        </p:txBody>
      </p:sp>
      <p:sp>
        <p:nvSpPr>
          <p:cNvPr id="5" name="TextBox 4"/>
          <p:cNvSpPr txBox="1"/>
          <p:nvPr/>
        </p:nvSpPr>
        <p:spPr>
          <a:xfrm>
            <a:off x="664689" y="1676400"/>
            <a:ext cx="8001000" cy="4524315"/>
          </a:xfrm>
          <a:prstGeom prst="rect">
            <a:avLst/>
          </a:prstGeom>
          <a:noFill/>
        </p:spPr>
        <p:txBody>
          <a:bodyPr wrap="square" rtlCol="0">
            <a:spAutoFit/>
          </a:bodyPr>
          <a:lstStyle/>
          <a:p>
            <a:r>
              <a:rPr lang="en-US" sz="3200" b="1" dirty="0"/>
              <a:t>Thriller</a:t>
            </a:r>
            <a:r>
              <a:rPr lang="en-US" sz="3200" dirty="0"/>
              <a:t> is a broad </a:t>
            </a:r>
            <a:r>
              <a:rPr lang="en-US" sz="3200" u="sng" dirty="0"/>
              <a:t>genre</a:t>
            </a:r>
            <a:r>
              <a:rPr lang="en-US" sz="3200" dirty="0"/>
              <a:t> of literature, film, and television programming that uses </a:t>
            </a:r>
            <a:r>
              <a:rPr lang="en-US" sz="3200" u="sng" dirty="0">
                <a:hlinkClick r:id="rId4" tooltip="Suspense"/>
              </a:rPr>
              <a:t>suspense</a:t>
            </a:r>
            <a:r>
              <a:rPr lang="en-US" sz="3200" dirty="0"/>
              <a:t>, </a:t>
            </a:r>
            <a:r>
              <a:rPr lang="en-US" sz="3200" u="sng" dirty="0">
                <a:solidFill>
                  <a:srgbClr val="3333CC"/>
                </a:solidFill>
              </a:rPr>
              <a:t>tension </a:t>
            </a:r>
            <a:r>
              <a:rPr lang="en-US" sz="3200" dirty="0"/>
              <a:t>and </a:t>
            </a:r>
            <a:r>
              <a:rPr lang="en-US" sz="3200" u="sng" dirty="0">
                <a:hlinkClick r:id="rId5" tooltip="Psychomotor agitation"/>
              </a:rPr>
              <a:t>excitement</a:t>
            </a:r>
            <a:r>
              <a:rPr lang="en-US" sz="3200" dirty="0"/>
              <a:t> as the main elements</a:t>
            </a:r>
            <a:r>
              <a:rPr lang="en-US" sz="3200" dirty="0" smtClean="0"/>
              <a:t>. </a:t>
            </a:r>
            <a:r>
              <a:rPr lang="en-US" sz="3200" dirty="0"/>
              <a:t>Thrillers heavily stimulate the viewer's </a:t>
            </a:r>
            <a:r>
              <a:rPr lang="en-US" sz="3200" u="sng" dirty="0">
                <a:hlinkClick r:id="rId6" tooltip="Mood (psychology)"/>
              </a:rPr>
              <a:t>moods</a:t>
            </a:r>
            <a:r>
              <a:rPr lang="en-US" sz="3200" dirty="0"/>
              <a:t> giving them a high level of </a:t>
            </a:r>
            <a:r>
              <a:rPr lang="en-US" sz="3200" u="sng" dirty="0">
                <a:hlinkClick r:id="rId7" tooltip="Anticipation (emotion)"/>
              </a:rPr>
              <a:t>anticipation</a:t>
            </a:r>
            <a:r>
              <a:rPr lang="en-US" sz="3200" dirty="0"/>
              <a:t>, ultra-heightened expectation, </a:t>
            </a:r>
            <a:r>
              <a:rPr lang="en-US" sz="3200" u="sng" dirty="0">
                <a:hlinkClick r:id="rId8" tooltip="Uncertainty"/>
              </a:rPr>
              <a:t>uncertainty</a:t>
            </a:r>
            <a:r>
              <a:rPr lang="en-US" sz="3200" dirty="0"/>
              <a:t>, </a:t>
            </a:r>
            <a:r>
              <a:rPr lang="en-US" sz="3200" u="sng" dirty="0">
                <a:hlinkClick r:id="rId9" tooltip="Surprise (emotion)"/>
              </a:rPr>
              <a:t>surprise</a:t>
            </a:r>
            <a:r>
              <a:rPr lang="en-US" sz="3200" dirty="0"/>
              <a:t>, </a:t>
            </a:r>
            <a:r>
              <a:rPr lang="en-US" sz="3200" u="sng" dirty="0">
                <a:hlinkClick r:id="rId10" tooltip="Anxiety"/>
              </a:rPr>
              <a:t>anxiety</a:t>
            </a:r>
            <a:r>
              <a:rPr lang="en-US" sz="3200" dirty="0"/>
              <a:t> and/or </a:t>
            </a:r>
            <a:r>
              <a:rPr lang="en-US" sz="3200" u="sng" dirty="0">
                <a:hlinkClick r:id="rId11" tooltip="Terror"/>
              </a:rPr>
              <a:t>terror</a:t>
            </a:r>
            <a:r>
              <a:rPr lang="en-US" sz="3200" dirty="0"/>
              <a:t>. </a:t>
            </a:r>
            <a:r>
              <a:rPr lang="en-US" sz="3200" dirty="0" smtClean="0"/>
              <a:t>Thrillers and suspense novels tend </a:t>
            </a:r>
            <a:r>
              <a:rPr lang="en-US" sz="3200" dirty="0"/>
              <a:t>to be </a:t>
            </a:r>
            <a:r>
              <a:rPr lang="en-US" sz="3200" u="sng" dirty="0" smtClean="0">
                <a:hlinkClick r:id="rId12" tooltip="Adrenaline"/>
              </a:rPr>
              <a:t>adrenaline</a:t>
            </a:r>
            <a:r>
              <a:rPr lang="en-US" sz="3200" u="sng" dirty="0" smtClean="0">
                <a:solidFill>
                  <a:srgbClr val="3333CC"/>
                </a:solidFill>
              </a:rPr>
              <a:t>-rushing</a:t>
            </a:r>
            <a:r>
              <a:rPr lang="en-US" sz="3200" dirty="0" smtClean="0"/>
              <a:t> and </a:t>
            </a:r>
            <a:r>
              <a:rPr lang="en-US" sz="3200" u="sng" dirty="0">
                <a:hlinkClick r:id="rId13" tooltip="Fast-paced"/>
              </a:rPr>
              <a:t>fast-paced</a:t>
            </a:r>
            <a:r>
              <a:rPr lang="en-US" sz="3200" dirty="0"/>
              <a:t>. </a:t>
            </a:r>
            <a:endParaRPr lang="en-US" sz="3200" dirty="0" smtClean="0"/>
          </a:p>
        </p:txBody>
      </p:sp>
    </p:spTree>
    <p:extLst>
      <p:ext uri="{BB962C8B-B14F-4D97-AF65-F5344CB8AC3E}">
        <p14:creationId xmlns:p14="http://schemas.microsoft.com/office/powerpoint/2010/main" val="428284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sp>
        <p:nvSpPr>
          <p:cNvPr id="4" name="TextBox 3"/>
          <p:cNvSpPr txBox="1"/>
          <p:nvPr/>
        </p:nvSpPr>
        <p:spPr>
          <a:xfrm>
            <a:off x="1828799" y="228600"/>
            <a:ext cx="6197409" cy="1200329"/>
          </a:xfrm>
          <a:prstGeom prst="rect">
            <a:avLst/>
          </a:prstGeom>
          <a:noFill/>
        </p:spPr>
        <p:txBody>
          <a:bodyPr wrap="square" rtlCol="0">
            <a:spAutoFit/>
          </a:bodyPr>
          <a:lstStyle/>
          <a:p>
            <a:pPr algn="ctr"/>
            <a:r>
              <a:rPr lang="en-US" sz="3600" dirty="0" smtClean="0"/>
              <a:t>WHAT MAKES A</a:t>
            </a:r>
          </a:p>
          <a:p>
            <a:pPr algn="ctr"/>
            <a:r>
              <a:rPr lang="en-US" sz="3600" dirty="0" smtClean="0"/>
              <a:t>SUSPENSE STORY?</a:t>
            </a:r>
            <a:endParaRPr lang="en-US" sz="3600" dirty="0"/>
          </a:p>
        </p:txBody>
      </p:sp>
      <p:sp>
        <p:nvSpPr>
          <p:cNvPr id="5" name="TextBox 4"/>
          <p:cNvSpPr txBox="1"/>
          <p:nvPr/>
        </p:nvSpPr>
        <p:spPr>
          <a:xfrm>
            <a:off x="1600200" y="1828800"/>
            <a:ext cx="6781800" cy="4524315"/>
          </a:xfrm>
          <a:prstGeom prst="rect">
            <a:avLst/>
          </a:prstGeom>
          <a:noFill/>
        </p:spPr>
        <p:txBody>
          <a:bodyPr wrap="square" rtlCol="0">
            <a:spAutoFit/>
          </a:bodyPr>
          <a:lstStyle/>
          <a:p>
            <a:r>
              <a:rPr lang="en-US" sz="3600" u="sng" dirty="0">
                <a:hlinkClick r:id="rId4" tooltip="Literary devices"/>
              </a:rPr>
              <a:t>Literary devices</a:t>
            </a:r>
            <a:r>
              <a:rPr lang="en-US" sz="3600" dirty="0"/>
              <a:t> such as </a:t>
            </a:r>
            <a:r>
              <a:rPr lang="en-US" sz="3600" u="sng" dirty="0" smtClean="0">
                <a:solidFill>
                  <a:srgbClr val="3333CC"/>
                </a:solidFill>
              </a:rPr>
              <a:t>foreshadowing, </a:t>
            </a:r>
            <a:r>
              <a:rPr lang="en-US" sz="3600" u="sng" dirty="0" smtClean="0">
                <a:hlinkClick r:id="rId5" tooltip="Red herring"/>
              </a:rPr>
              <a:t>red </a:t>
            </a:r>
            <a:r>
              <a:rPr lang="en-US" sz="3600" u="sng" dirty="0">
                <a:hlinkClick r:id="rId5" tooltip="Red herring"/>
              </a:rPr>
              <a:t>herrings</a:t>
            </a:r>
            <a:r>
              <a:rPr lang="en-US" sz="3600" dirty="0"/>
              <a:t>, </a:t>
            </a:r>
            <a:r>
              <a:rPr lang="en-US" sz="3600" u="sng" dirty="0">
                <a:hlinkClick r:id="rId6" tooltip="Plot twists"/>
              </a:rPr>
              <a:t>plot twists</a:t>
            </a:r>
            <a:r>
              <a:rPr lang="en-US" sz="3600" dirty="0"/>
              <a:t> and </a:t>
            </a:r>
            <a:r>
              <a:rPr lang="en-US" sz="3600" u="sng" dirty="0">
                <a:hlinkClick r:id="rId7" tooltip="Cliffhangers"/>
              </a:rPr>
              <a:t>cliffhangers</a:t>
            </a:r>
            <a:r>
              <a:rPr lang="en-US" sz="3600" dirty="0"/>
              <a:t> are used extensively. </a:t>
            </a:r>
            <a:endParaRPr lang="en-US" sz="3600" dirty="0" smtClean="0"/>
          </a:p>
          <a:p>
            <a:r>
              <a:rPr lang="en-US" sz="3600" dirty="0" smtClean="0"/>
              <a:t>A </a:t>
            </a:r>
            <a:r>
              <a:rPr lang="en-US" sz="3600" dirty="0"/>
              <a:t>thriller is a villain-driven plot, whereby he or she presents obstacles that the protagonist must overcome</a:t>
            </a:r>
            <a:r>
              <a:rPr lang="en-US" sz="3600" dirty="0" smtClean="0"/>
              <a:t>.</a:t>
            </a:r>
            <a:endParaRPr lang="en-US" sz="3600" dirty="0"/>
          </a:p>
        </p:txBody>
      </p:sp>
    </p:spTree>
    <p:extLst>
      <p:ext uri="{BB962C8B-B14F-4D97-AF65-F5344CB8AC3E}">
        <p14:creationId xmlns:p14="http://schemas.microsoft.com/office/powerpoint/2010/main" val="269103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sp>
        <p:nvSpPr>
          <p:cNvPr id="4" name="TextBox 3"/>
          <p:cNvSpPr txBox="1"/>
          <p:nvPr/>
        </p:nvSpPr>
        <p:spPr>
          <a:xfrm>
            <a:off x="1329736" y="228600"/>
            <a:ext cx="6685420" cy="646331"/>
          </a:xfrm>
          <a:prstGeom prst="rect">
            <a:avLst/>
          </a:prstGeom>
          <a:noFill/>
        </p:spPr>
        <p:txBody>
          <a:bodyPr wrap="none" rtlCol="0">
            <a:spAutoFit/>
          </a:bodyPr>
          <a:lstStyle/>
          <a:p>
            <a:r>
              <a:rPr lang="en-US" sz="3600" dirty="0" smtClean="0"/>
              <a:t>WHAT MAKES A SUSPENSE STORY?</a:t>
            </a:r>
            <a:endParaRPr lang="en-US" sz="3600" dirty="0"/>
          </a:p>
        </p:txBody>
      </p:sp>
      <p:sp>
        <p:nvSpPr>
          <p:cNvPr id="5" name="TextBox 4"/>
          <p:cNvSpPr txBox="1"/>
          <p:nvPr/>
        </p:nvSpPr>
        <p:spPr>
          <a:xfrm>
            <a:off x="633846" y="990600"/>
            <a:ext cx="8077200" cy="5632311"/>
          </a:xfrm>
          <a:prstGeom prst="rect">
            <a:avLst/>
          </a:prstGeom>
          <a:noFill/>
        </p:spPr>
        <p:txBody>
          <a:bodyPr wrap="square" rtlCol="0">
            <a:spAutoFit/>
          </a:bodyPr>
          <a:lstStyle/>
          <a:p>
            <a:pPr lvl="0"/>
            <a:r>
              <a:rPr lang="en-US" sz="2000" dirty="0" smtClean="0"/>
              <a:t>*The </a:t>
            </a:r>
            <a:r>
              <a:rPr lang="en-US" sz="2000" dirty="0"/>
              <a:t>protagonist(s) faces death, either their own or somebody else's.</a:t>
            </a:r>
          </a:p>
          <a:p>
            <a:pPr lvl="0"/>
            <a:r>
              <a:rPr lang="en-US" sz="2000" dirty="0" smtClean="0"/>
              <a:t>*The </a:t>
            </a:r>
            <a:r>
              <a:rPr lang="en-US" sz="2000" dirty="0"/>
              <a:t>force(s) of antagonism must initially be cleverer and/or stronger than the protagonist's.</a:t>
            </a:r>
          </a:p>
          <a:p>
            <a:pPr lvl="0"/>
            <a:r>
              <a:rPr lang="en-US" sz="2000" dirty="0" smtClean="0"/>
              <a:t>*The </a:t>
            </a:r>
            <a:r>
              <a:rPr lang="en-US" sz="2000" dirty="0"/>
              <a:t>main storyline for the protagonist is either a quest or a character who cannot be put down.</a:t>
            </a:r>
          </a:p>
          <a:p>
            <a:pPr lvl="0"/>
            <a:r>
              <a:rPr lang="en-US" sz="2000" dirty="0" smtClean="0"/>
              <a:t>*The </a:t>
            </a:r>
            <a:r>
              <a:rPr lang="en-US" sz="2000" dirty="0"/>
              <a:t>main plotline focuses on a mystery that must be solved.</a:t>
            </a:r>
          </a:p>
          <a:p>
            <a:pPr lvl="0"/>
            <a:r>
              <a:rPr lang="en-US" sz="2000" dirty="0" smtClean="0"/>
              <a:t>*The </a:t>
            </a:r>
            <a:r>
              <a:rPr lang="en-US" sz="2000" dirty="0"/>
              <a:t>film's narrative construction is dominated by the protagonist's point of view.</a:t>
            </a:r>
          </a:p>
          <a:p>
            <a:pPr lvl="0"/>
            <a:r>
              <a:rPr lang="en-US" sz="2000" dirty="0" smtClean="0"/>
              <a:t>*All </a:t>
            </a:r>
            <a:r>
              <a:rPr lang="en-US" sz="2000" dirty="0"/>
              <a:t>action and characters must be credibly realistic/natural in their representation on screen.</a:t>
            </a:r>
          </a:p>
          <a:p>
            <a:pPr lvl="0"/>
            <a:r>
              <a:rPr lang="en-US" sz="2000" dirty="0" smtClean="0"/>
              <a:t>*The </a:t>
            </a:r>
            <a:r>
              <a:rPr lang="en-US" sz="2000" dirty="0"/>
              <a:t>two major themes that underpin the thriller genre are the desire for justice and the morality of individuals.</a:t>
            </a:r>
          </a:p>
          <a:p>
            <a:pPr lvl="0"/>
            <a:r>
              <a:rPr lang="en-US" sz="2000" dirty="0" smtClean="0"/>
              <a:t>*One </a:t>
            </a:r>
            <a:r>
              <a:rPr lang="en-US" sz="2000" dirty="0"/>
              <a:t>small, but significant, aspect of a thriller is the presence of innocence in what is seen as an essentially corrupt world.</a:t>
            </a:r>
          </a:p>
          <a:p>
            <a:pPr lvl="0"/>
            <a:r>
              <a:rPr lang="en-US" sz="2000" dirty="0" smtClean="0"/>
              <a:t>*The </a:t>
            </a:r>
            <a:r>
              <a:rPr lang="en-US" sz="2000" dirty="0"/>
              <a:t>protagonist(s) and antagonist(s) may battle, themselves and each other, not just on a physical level, but on a mental one as well.</a:t>
            </a:r>
          </a:p>
          <a:p>
            <a:pPr lvl="0"/>
            <a:r>
              <a:rPr lang="en-US" sz="2000" dirty="0" smtClean="0"/>
              <a:t>*Either </a:t>
            </a:r>
            <a:r>
              <a:rPr lang="en-US" sz="2000" dirty="0"/>
              <a:t>by accident or their own curiousness, characters are dragged into a dangerous conflict or situation that they are not prepared to resolve.</a:t>
            </a:r>
          </a:p>
        </p:txBody>
      </p:sp>
    </p:spTree>
    <p:extLst>
      <p:ext uri="{BB962C8B-B14F-4D97-AF65-F5344CB8AC3E}">
        <p14:creationId xmlns:p14="http://schemas.microsoft.com/office/powerpoint/2010/main" val="1573163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down)">
                                      <p:cBhvr>
                                        <p:cTn id="25" dur="580">
                                          <p:stCondLst>
                                            <p:cond delay="0"/>
                                          </p:stCondLst>
                                        </p:cTn>
                                        <p:tgtEl>
                                          <p:spTgt spid="5">
                                            <p:txEl>
                                              <p:pRg st="1" end="1"/>
                                            </p:txEl>
                                          </p:spTgt>
                                        </p:tgtEl>
                                      </p:cBhvr>
                                    </p:animEffect>
                                    <p:anim calcmode="lin" valueType="num">
                                      <p:cBhvr>
                                        <p:cTn id="26"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1" end="1"/>
                                            </p:txEl>
                                          </p:spTgt>
                                        </p:tgtEl>
                                      </p:cBhvr>
                                      <p:to x="100000" y="60000"/>
                                    </p:animScale>
                                    <p:animScale>
                                      <p:cBhvr>
                                        <p:cTn id="32" dur="166" decel="50000">
                                          <p:stCondLst>
                                            <p:cond delay="676"/>
                                          </p:stCondLst>
                                        </p:cTn>
                                        <p:tgtEl>
                                          <p:spTgt spid="5">
                                            <p:txEl>
                                              <p:pRg st="1" end="1"/>
                                            </p:txEl>
                                          </p:spTgt>
                                        </p:tgtEl>
                                      </p:cBhvr>
                                      <p:to x="100000" y="100000"/>
                                    </p:animScale>
                                    <p:animScale>
                                      <p:cBhvr>
                                        <p:cTn id="33" dur="26">
                                          <p:stCondLst>
                                            <p:cond delay="1312"/>
                                          </p:stCondLst>
                                        </p:cTn>
                                        <p:tgtEl>
                                          <p:spTgt spid="5">
                                            <p:txEl>
                                              <p:pRg st="1" end="1"/>
                                            </p:txEl>
                                          </p:spTgt>
                                        </p:tgtEl>
                                      </p:cBhvr>
                                      <p:to x="100000" y="80000"/>
                                    </p:animScale>
                                    <p:animScale>
                                      <p:cBhvr>
                                        <p:cTn id="34" dur="166" decel="50000">
                                          <p:stCondLst>
                                            <p:cond delay="1338"/>
                                          </p:stCondLst>
                                        </p:cTn>
                                        <p:tgtEl>
                                          <p:spTgt spid="5">
                                            <p:txEl>
                                              <p:pRg st="1" end="1"/>
                                            </p:txEl>
                                          </p:spTgt>
                                        </p:tgtEl>
                                      </p:cBhvr>
                                      <p:to x="100000" y="100000"/>
                                    </p:animScale>
                                    <p:animScale>
                                      <p:cBhvr>
                                        <p:cTn id="35" dur="26">
                                          <p:stCondLst>
                                            <p:cond delay="1642"/>
                                          </p:stCondLst>
                                        </p:cTn>
                                        <p:tgtEl>
                                          <p:spTgt spid="5">
                                            <p:txEl>
                                              <p:pRg st="1" end="1"/>
                                            </p:txEl>
                                          </p:spTgt>
                                        </p:tgtEl>
                                      </p:cBhvr>
                                      <p:to x="100000" y="90000"/>
                                    </p:animScale>
                                    <p:animScale>
                                      <p:cBhvr>
                                        <p:cTn id="36" dur="166" decel="50000">
                                          <p:stCondLst>
                                            <p:cond delay="1668"/>
                                          </p:stCondLst>
                                        </p:cTn>
                                        <p:tgtEl>
                                          <p:spTgt spid="5">
                                            <p:txEl>
                                              <p:pRg st="1" end="1"/>
                                            </p:txEl>
                                          </p:spTgt>
                                        </p:tgtEl>
                                      </p:cBhvr>
                                      <p:to x="100000" y="100000"/>
                                    </p:animScale>
                                    <p:animScale>
                                      <p:cBhvr>
                                        <p:cTn id="37" dur="26">
                                          <p:stCondLst>
                                            <p:cond delay="1808"/>
                                          </p:stCondLst>
                                        </p:cTn>
                                        <p:tgtEl>
                                          <p:spTgt spid="5">
                                            <p:txEl>
                                              <p:pRg st="1" end="1"/>
                                            </p:txEl>
                                          </p:spTgt>
                                        </p:tgtEl>
                                      </p:cBhvr>
                                      <p:to x="100000" y="95000"/>
                                    </p:animScale>
                                    <p:animScale>
                                      <p:cBhvr>
                                        <p:cTn id="38" dur="166" decel="50000">
                                          <p:stCondLst>
                                            <p:cond delay="1834"/>
                                          </p:stCondLst>
                                        </p:cTn>
                                        <p:tgtEl>
                                          <p:spTgt spid="5">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down)">
                                      <p:cBhvr>
                                        <p:cTn id="43" dur="580">
                                          <p:stCondLst>
                                            <p:cond delay="0"/>
                                          </p:stCondLst>
                                        </p:cTn>
                                        <p:tgtEl>
                                          <p:spTgt spid="5">
                                            <p:txEl>
                                              <p:pRg st="2" end="2"/>
                                            </p:txEl>
                                          </p:spTgt>
                                        </p:tgtEl>
                                      </p:cBhvr>
                                    </p:animEffect>
                                    <p:anim calcmode="lin" valueType="num">
                                      <p:cBhvr>
                                        <p:cTn id="44"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2" end="2"/>
                                            </p:txEl>
                                          </p:spTgt>
                                        </p:tgtEl>
                                      </p:cBhvr>
                                      <p:to x="100000" y="60000"/>
                                    </p:animScale>
                                    <p:animScale>
                                      <p:cBhvr>
                                        <p:cTn id="50" dur="166" decel="50000">
                                          <p:stCondLst>
                                            <p:cond delay="676"/>
                                          </p:stCondLst>
                                        </p:cTn>
                                        <p:tgtEl>
                                          <p:spTgt spid="5">
                                            <p:txEl>
                                              <p:pRg st="2" end="2"/>
                                            </p:txEl>
                                          </p:spTgt>
                                        </p:tgtEl>
                                      </p:cBhvr>
                                      <p:to x="100000" y="100000"/>
                                    </p:animScale>
                                    <p:animScale>
                                      <p:cBhvr>
                                        <p:cTn id="51" dur="26">
                                          <p:stCondLst>
                                            <p:cond delay="1312"/>
                                          </p:stCondLst>
                                        </p:cTn>
                                        <p:tgtEl>
                                          <p:spTgt spid="5">
                                            <p:txEl>
                                              <p:pRg st="2" end="2"/>
                                            </p:txEl>
                                          </p:spTgt>
                                        </p:tgtEl>
                                      </p:cBhvr>
                                      <p:to x="100000" y="80000"/>
                                    </p:animScale>
                                    <p:animScale>
                                      <p:cBhvr>
                                        <p:cTn id="52" dur="166" decel="50000">
                                          <p:stCondLst>
                                            <p:cond delay="1338"/>
                                          </p:stCondLst>
                                        </p:cTn>
                                        <p:tgtEl>
                                          <p:spTgt spid="5">
                                            <p:txEl>
                                              <p:pRg st="2" end="2"/>
                                            </p:txEl>
                                          </p:spTgt>
                                        </p:tgtEl>
                                      </p:cBhvr>
                                      <p:to x="100000" y="100000"/>
                                    </p:animScale>
                                    <p:animScale>
                                      <p:cBhvr>
                                        <p:cTn id="53" dur="26">
                                          <p:stCondLst>
                                            <p:cond delay="1642"/>
                                          </p:stCondLst>
                                        </p:cTn>
                                        <p:tgtEl>
                                          <p:spTgt spid="5">
                                            <p:txEl>
                                              <p:pRg st="2" end="2"/>
                                            </p:txEl>
                                          </p:spTgt>
                                        </p:tgtEl>
                                      </p:cBhvr>
                                      <p:to x="100000" y="90000"/>
                                    </p:animScale>
                                    <p:animScale>
                                      <p:cBhvr>
                                        <p:cTn id="54" dur="166" decel="50000">
                                          <p:stCondLst>
                                            <p:cond delay="1668"/>
                                          </p:stCondLst>
                                        </p:cTn>
                                        <p:tgtEl>
                                          <p:spTgt spid="5">
                                            <p:txEl>
                                              <p:pRg st="2" end="2"/>
                                            </p:txEl>
                                          </p:spTgt>
                                        </p:tgtEl>
                                      </p:cBhvr>
                                      <p:to x="100000" y="100000"/>
                                    </p:animScale>
                                    <p:animScale>
                                      <p:cBhvr>
                                        <p:cTn id="55" dur="26">
                                          <p:stCondLst>
                                            <p:cond delay="1808"/>
                                          </p:stCondLst>
                                        </p:cTn>
                                        <p:tgtEl>
                                          <p:spTgt spid="5">
                                            <p:txEl>
                                              <p:pRg st="2" end="2"/>
                                            </p:txEl>
                                          </p:spTgt>
                                        </p:tgtEl>
                                      </p:cBhvr>
                                      <p:to x="100000" y="95000"/>
                                    </p:animScale>
                                    <p:animScale>
                                      <p:cBhvr>
                                        <p:cTn id="56" dur="166" decel="50000">
                                          <p:stCondLst>
                                            <p:cond delay="1834"/>
                                          </p:stCondLst>
                                        </p:cTn>
                                        <p:tgtEl>
                                          <p:spTgt spid="5">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Effect transition="in" filter="wipe(down)">
                                      <p:cBhvr>
                                        <p:cTn id="61" dur="580">
                                          <p:stCondLst>
                                            <p:cond delay="0"/>
                                          </p:stCondLst>
                                        </p:cTn>
                                        <p:tgtEl>
                                          <p:spTgt spid="5">
                                            <p:txEl>
                                              <p:pRg st="3" end="3"/>
                                            </p:txEl>
                                          </p:spTgt>
                                        </p:tgtEl>
                                      </p:cBhvr>
                                    </p:animEffect>
                                    <p:anim calcmode="lin" valueType="num">
                                      <p:cBhvr>
                                        <p:cTn id="62"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xEl>
                                              <p:pRg st="3" end="3"/>
                                            </p:txEl>
                                          </p:spTgt>
                                        </p:tgtEl>
                                      </p:cBhvr>
                                      <p:to x="100000" y="60000"/>
                                    </p:animScale>
                                    <p:animScale>
                                      <p:cBhvr>
                                        <p:cTn id="68" dur="166" decel="50000">
                                          <p:stCondLst>
                                            <p:cond delay="676"/>
                                          </p:stCondLst>
                                        </p:cTn>
                                        <p:tgtEl>
                                          <p:spTgt spid="5">
                                            <p:txEl>
                                              <p:pRg st="3" end="3"/>
                                            </p:txEl>
                                          </p:spTgt>
                                        </p:tgtEl>
                                      </p:cBhvr>
                                      <p:to x="100000" y="100000"/>
                                    </p:animScale>
                                    <p:animScale>
                                      <p:cBhvr>
                                        <p:cTn id="69" dur="26">
                                          <p:stCondLst>
                                            <p:cond delay="1312"/>
                                          </p:stCondLst>
                                        </p:cTn>
                                        <p:tgtEl>
                                          <p:spTgt spid="5">
                                            <p:txEl>
                                              <p:pRg st="3" end="3"/>
                                            </p:txEl>
                                          </p:spTgt>
                                        </p:tgtEl>
                                      </p:cBhvr>
                                      <p:to x="100000" y="80000"/>
                                    </p:animScale>
                                    <p:animScale>
                                      <p:cBhvr>
                                        <p:cTn id="70" dur="166" decel="50000">
                                          <p:stCondLst>
                                            <p:cond delay="1338"/>
                                          </p:stCondLst>
                                        </p:cTn>
                                        <p:tgtEl>
                                          <p:spTgt spid="5">
                                            <p:txEl>
                                              <p:pRg st="3" end="3"/>
                                            </p:txEl>
                                          </p:spTgt>
                                        </p:tgtEl>
                                      </p:cBhvr>
                                      <p:to x="100000" y="100000"/>
                                    </p:animScale>
                                    <p:animScale>
                                      <p:cBhvr>
                                        <p:cTn id="71" dur="26">
                                          <p:stCondLst>
                                            <p:cond delay="1642"/>
                                          </p:stCondLst>
                                        </p:cTn>
                                        <p:tgtEl>
                                          <p:spTgt spid="5">
                                            <p:txEl>
                                              <p:pRg st="3" end="3"/>
                                            </p:txEl>
                                          </p:spTgt>
                                        </p:tgtEl>
                                      </p:cBhvr>
                                      <p:to x="100000" y="90000"/>
                                    </p:animScale>
                                    <p:animScale>
                                      <p:cBhvr>
                                        <p:cTn id="72" dur="166" decel="50000">
                                          <p:stCondLst>
                                            <p:cond delay="1668"/>
                                          </p:stCondLst>
                                        </p:cTn>
                                        <p:tgtEl>
                                          <p:spTgt spid="5">
                                            <p:txEl>
                                              <p:pRg st="3" end="3"/>
                                            </p:txEl>
                                          </p:spTgt>
                                        </p:tgtEl>
                                      </p:cBhvr>
                                      <p:to x="100000" y="100000"/>
                                    </p:animScale>
                                    <p:animScale>
                                      <p:cBhvr>
                                        <p:cTn id="73" dur="26">
                                          <p:stCondLst>
                                            <p:cond delay="1808"/>
                                          </p:stCondLst>
                                        </p:cTn>
                                        <p:tgtEl>
                                          <p:spTgt spid="5">
                                            <p:txEl>
                                              <p:pRg st="3" end="3"/>
                                            </p:txEl>
                                          </p:spTgt>
                                        </p:tgtEl>
                                      </p:cBhvr>
                                      <p:to x="100000" y="95000"/>
                                    </p:animScale>
                                    <p:animScale>
                                      <p:cBhvr>
                                        <p:cTn id="74" dur="166" decel="50000">
                                          <p:stCondLst>
                                            <p:cond delay="1834"/>
                                          </p:stCondLst>
                                        </p:cTn>
                                        <p:tgtEl>
                                          <p:spTgt spid="5">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Effect transition="in" filter="wipe(down)">
                                      <p:cBhvr>
                                        <p:cTn id="79" dur="580">
                                          <p:stCondLst>
                                            <p:cond delay="0"/>
                                          </p:stCondLst>
                                        </p:cTn>
                                        <p:tgtEl>
                                          <p:spTgt spid="5">
                                            <p:txEl>
                                              <p:pRg st="4" end="4"/>
                                            </p:txEl>
                                          </p:spTgt>
                                        </p:tgtEl>
                                      </p:cBhvr>
                                    </p:animEffect>
                                    <p:anim calcmode="lin" valueType="num">
                                      <p:cBhvr>
                                        <p:cTn id="80"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xEl>
                                              <p:pRg st="4" end="4"/>
                                            </p:txEl>
                                          </p:spTgt>
                                        </p:tgtEl>
                                      </p:cBhvr>
                                      <p:to x="100000" y="60000"/>
                                    </p:animScale>
                                    <p:animScale>
                                      <p:cBhvr>
                                        <p:cTn id="86" dur="166" decel="50000">
                                          <p:stCondLst>
                                            <p:cond delay="676"/>
                                          </p:stCondLst>
                                        </p:cTn>
                                        <p:tgtEl>
                                          <p:spTgt spid="5">
                                            <p:txEl>
                                              <p:pRg st="4" end="4"/>
                                            </p:txEl>
                                          </p:spTgt>
                                        </p:tgtEl>
                                      </p:cBhvr>
                                      <p:to x="100000" y="100000"/>
                                    </p:animScale>
                                    <p:animScale>
                                      <p:cBhvr>
                                        <p:cTn id="87" dur="26">
                                          <p:stCondLst>
                                            <p:cond delay="1312"/>
                                          </p:stCondLst>
                                        </p:cTn>
                                        <p:tgtEl>
                                          <p:spTgt spid="5">
                                            <p:txEl>
                                              <p:pRg st="4" end="4"/>
                                            </p:txEl>
                                          </p:spTgt>
                                        </p:tgtEl>
                                      </p:cBhvr>
                                      <p:to x="100000" y="80000"/>
                                    </p:animScale>
                                    <p:animScale>
                                      <p:cBhvr>
                                        <p:cTn id="88" dur="166" decel="50000">
                                          <p:stCondLst>
                                            <p:cond delay="1338"/>
                                          </p:stCondLst>
                                        </p:cTn>
                                        <p:tgtEl>
                                          <p:spTgt spid="5">
                                            <p:txEl>
                                              <p:pRg st="4" end="4"/>
                                            </p:txEl>
                                          </p:spTgt>
                                        </p:tgtEl>
                                      </p:cBhvr>
                                      <p:to x="100000" y="100000"/>
                                    </p:animScale>
                                    <p:animScale>
                                      <p:cBhvr>
                                        <p:cTn id="89" dur="26">
                                          <p:stCondLst>
                                            <p:cond delay="1642"/>
                                          </p:stCondLst>
                                        </p:cTn>
                                        <p:tgtEl>
                                          <p:spTgt spid="5">
                                            <p:txEl>
                                              <p:pRg st="4" end="4"/>
                                            </p:txEl>
                                          </p:spTgt>
                                        </p:tgtEl>
                                      </p:cBhvr>
                                      <p:to x="100000" y="90000"/>
                                    </p:animScale>
                                    <p:animScale>
                                      <p:cBhvr>
                                        <p:cTn id="90" dur="166" decel="50000">
                                          <p:stCondLst>
                                            <p:cond delay="1668"/>
                                          </p:stCondLst>
                                        </p:cTn>
                                        <p:tgtEl>
                                          <p:spTgt spid="5">
                                            <p:txEl>
                                              <p:pRg st="4" end="4"/>
                                            </p:txEl>
                                          </p:spTgt>
                                        </p:tgtEl>
                                      </p:cBhvr>
                                      <p:to x="100000" y="100000"/>
                                    </p:animScale>
                                    <p:animScale>
                                      <p:cBhvr>
                                        <p:cTn id="91" dur="26">
                                          <p:stCondLst>
                                            <p:cond delay="1808"/>
                                          </p:stCondLst>
                                        </p:cTn>
                                        <p:tgtEl>
                                          <p:spTgt spid="5">
                                            <p:txEl>
                                              <p:pRg st="4" end="4"/>
                                            </p:txEl>
                                          </p:spTgt>
                                        </p:tgtEl>
                                      </p:cBhvr>
                                      <p:to x="100000" y="95000"/>
                                    </p:animScale>
                                    <p:animScale>
                                      <p:cBhvr>
                                        <p:cTn id="92" dur="166" decel="50000">
                                          <p:stCondLst>
                                            <p:cond delay="1834"/>
                                          </p:stCondLst>
                                        </p:cTn>
                                        <p:tgtEl>
                                          <p:spTgt spid="5">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5">
                                            <p:txEl>
                                              <p:pRg st="5" end="5"/>
                                            </p:txEl>
                                          </p:spTgt>
                                        </p:tgtEl>
                                        <p:attrNameLst>
                                          <p:attrName>style.visibility</p:attrName>
                                        </p:attrNameLst>
                                      </p:cBhvr>
                                      <p:to>
                                        <p:strVal val="visible"/>
                                      </p:to>
                                    </p:set>
                                    <p:animEffect transition="in" filter="wipe(down)">
                                      <p:cBhvr>
                                        <p:cTn id="97" dur="580">
                                          <p:stCondLst>
                                            <p:cond delay="0"/>
                                          </p:stCondLst>
                                        </p:cTn>
                                        <p:tgtEl>
                                          <p:spTgt spid="5">
                                            <p:txEl>
                                              <p:pRg st="5" end="5"/>
                                            </p:txEl>
                                          </p:spTgt>
                                        </p:tgtEl>
                                      </p:cBhvr>
                                    </p:animEffect>
                                    <p:anim calcmode="lin" valueType="num">
                                      <p:cBhvr>
                                        <p:cTn id="98"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5">
                                            <p:txEl>
                                              <p:pRg st="5" end="5"/>
                                            </p:txEl>
                                          </p:spTgt>
                                        </p:tgtEl>
                                      </p:cBhvr>
                                      <p:to x="100000" y="60000"/>
                                    </p:animScale>
                                    <p:animScale>
                                      <p:cBhvr>
                                        <p:cTn id="104" dur="166" decel="50000">
                                          <p:stCondLst>
                                            <p:cond delay="676"/>
                                          </p:stCondLst>
                                        </p:cTn>
                                        <p:tgtEl>
                                          <p:spTgt spid="5">
                                            <p:txEl>
                                              <p:pRg st="5" end="5"/>
                                            </p:txEl>
                                          </p:spTgt>
                                        </p:tgtEl>
                                      </p:cBhvr>
                                      <p:to x="100000" y="100000"/>
                                    </p:animScale>
                                    <p:animScale>
                                      <p:cBhvr>
                                        <p:cTn id="105" dur="26">
                                          <p:stCondLst>
                                            <p:cond delay="1312"/>
                                          </p:stCondLst>
                                        </p:cTn>
                                        <p:tgtEl>
                                          <p:spTgt spid="5">
                                            <p:txEl>
                                              <p:pRg st="5" end="5"/>
                                            </p:txEl>
                                          </p:spTgt>
                                        </p:tgtEl>
                                      </p:cBhvr>
                                      <p:to x="100000" y="80000"/>
                                    </p:animScale>
                                    <p:animScale>
                                      <p:cBhvr>
                                        <p:cTn id="106" dur="166" decel="50000">
                                          <p:stCondLst>
                                            <p:cond delay="1338"/>
                                          </p:stCondLst>
                                        </p:cTn>
                                        <p:tgtEl>
                                          <p:spTgt spid="5">
                                            <p:txEl>
                                              <p:pRg st="5" end="5"/>
                                            </p:txEl>
                                          </p:spTgt>
                                        </p:tgtEl>
                                      </p:cBhvr>
                                      <p:to x="100000" y="100000"/>
                                    </p:animScale>
                                    <p:animScale>
                                      <p:cBhvr>
                                        <p:cTn id="107" dur="26">
                                          <p:stCondLst>
                                            <p:cond delay="1642"/>
                                          </p:stCondLst>
                                        </p:cTn>
                                        <p:tgtEl>
                                          <p:spTgt spid="5">
                                            <p:txEl>
                                              <p:pRg st="5" end="5"/>
                                            </p:txEl>
                                          </p:spTgt>
                                        </p:tgtEl>
                                      </p:cBhvr>
                                      <p:to x="100000" y="90000"/>
                                    </p:animScale>
                                    <p:animScale>
                                      <p:cBhvr>
                                        <p:cTn id="108" dur="166" decel="50000">
                                          <p:stCondLst>
                                            <p:cond delay="1668"/>
                                          </p:stCondLst>
                                        </p:cTn>
                                        <p:tgtEl>
                                          <p:spTgt spid="5">
                                            <p:txEl>
                                              <p:pRg st="5" end="5"/>
                                            </p:txEl>
                                          </p:spTgt>
                                        </p:tgtEl>
                                      </p:cBhvr>
                                      <p:to x="100000" y="100000"/>
                                    </p:animScale>
                                    <p:animScale>
                                      <p:cBhvr>
                                        <p:cTn id="109" dur="26">
                                          <p:stCondLst>
                                            <p:cond delay="1808"/>
                                          </p:stCondLst>
                                        </p:cTn>
                                        <p:tgtEl>
                                          <p:spTgt spid="5">
                                            <p:txEl>
                                              <p:pRg st="5" end="5"/>
                                            </p:txEl>
                                          </p:spTgt>
                                        </p:tgtEl>
                                      </p:cBhvr>
                                      <p:to x="100000" y="95000"/>
                                    </p:animScale>
                                    <p:animScale>
                                      <p:cBhvr>
                                        <p:cTn id="110" dur="166" decel="50000">
                                          <p:stCondLst>
                                            <p:cond delay="1834"/>
                                          </p:stCondLst>
                                        </p:cTn>
                                        <p:tgtEl>
                                          <p:spTgt spid="5">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5">
                                            <p:txEl>
                                              <p:pRg st="6" end="6"/>
                                            </p:txEl>
                                          </p:spTgt>
                                        </p:tgtEl>
                                        <p:attrNameLst>
                                          <p:attrName>style.visibility</p:attrName>
                                        </p:attrNameLst>
                                      </p:cBhvr>
                                      <p:to>
                                        <p:strVal val="visible"/>
                                      </p:to>
                                    </p:set>
                                    <p:animEffect transition="in" filter="wipe(down)">
                                      <p:cBhvr>
                                        <p:cTn id="115" dur="580">
                                          <p:stCondLst>
                                            <p:cond delay="0"/>
                                          </p:stCondLst>
                                        </p:cTn>
                                        <p:tgtEl>
                                          <p:spTgt spid="5">
                                            <p:txEl>
                                              <p:pRg st="6" end="6"/>
                                            </p:txEl>
                                          </p:spTgt>
                                        </p:tgtEl>
                                      </p:cBhvr>
                                    </p:animEffect>
                                    <p:anim calcmode="lin" valueType="num">
                                      <p:cBhvr>
                                        <p:cTn id="116"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5">
                                            <p:txEl>
                                              <p:pRg st="6" end="6"/>
                                            </p:txEl>
                                          </p:spTgt>
                                        </p:tgtEl>
                                      </p:cBhvr>
                                      <p:to x="100000" y="60000"/>
                                    </p:animScale>
                                    <p:animScale>
                                      <p:cBhvr>
                                        <p:cTn id="122" dur="166" decel="50000">
                                          <p:stCondLst>
                                            <p:cond delay="676"/>
                                          </p:stCondLst>
                                        </p:cTn>
                                        <p:tgtEl>
                                          <p:spTgt spid="5">
                                            <p:txEl>
                                              <p:pRg st="6" end="6"/>
                                            </p:txEl>
                                          </p:spTgt>
                                        </p:tgtEl>
                                      </p:cBhvr>
                                      <p:to x="100000" y="100000"/>
                                    </p:animScale>
                                    <p:animScale>
                                      <p:cBhvr>
                                        <p:cTn id="123" dur="26">
                                          <p:stCondLst>
                                            <p:cond delay="1312"/>
                                          </p:stCondLst>
                                        </p:cTn>
                                        <p:tgtEl>
                                          <p:spTgt spid="5">
                                            <p:txEl>
                                              <p:pRg st="6" end="6"/>
                                            </p:txEl>
                                          </p:spTgt>
                                        </p:tgtEl>
                                      </p:cBhvr>
                                      <p:to x="100000" y="80000"/>
                                    </p:animScale>
                                    <p:animScale>
                                      <p:cBhvr>
                                        <p:cTn id="124" dur="166" decel="50000">
                                          <p:stCondLst>
                                            <p:cond delay="1338"/>
                                          </p:stCondLst>
                                        </p:cTn>
                                        <p:tgtEl>
                                          <p:spTgt spid="5">
                                            <p:txEl>
                                              <p:pRg st="6" end="6"/>
                                            </p:txEl>
                                          </p:spTgt>
                                        </p:tgtEl>
                                      </p:cBhvr>
                                      <p:to x="100000" y="100000"/>
                                    </p:animScale>
                                    <p:animScale>
                                      <p:cBhvr>
                                        <p:cTn id="125" dur="26">
                                          <p:stCondLst>
                                            <p:cond delay="1642"/>
                                          </p:stCondLst>
                                        </p:cTn>
                                        <p:tgtEl>
                                          <p:spTgt spid="5">
                                            <p:txEl>
                                              <p:pRg st="6" end="6"/>
                                            </p:txEl>
                                          </p:spTgt>
                                        </p:tgtEl>
                                      </p:cBhvr>
                                      <p:to x="100000" y="90000"/>
                                    </p:animScale>
                                    <p:animScale>
                                      <p:cBhvr>
                                        <p:cTn id="126" dur="166" decel="50000">
                                          <p:stCondLst>
                                            <p:cond delay="1668"/>
                                          </p:stCondLst>
                                        </p:cTn>
                                        <p:tgtEl>
                                          <p:spTgt spid="5">
                                            <p:txEl>
                                              <p:pRg st="6" end="6"/>
                                            </p:txEl>
                                          </p:spTgt>
                                        </p:tgtEl>
                                      </p:cBhvr>
                                      <p:to x="100000" y="100000"/>
                                    </p:animScale>
                                    <p:animScale>
                                      <p:cBhvr>
                                        <p:cTn id="127" dur="26">
                                          <p:stCondLst>
                                            <p:cond delay="1808"/>
                                          </p:stCondLst>
                                        </p:cTn>
                                        <p:tgtEl>
                                          <p:spTgt spid="5">
                                            <p:txEl>
                                              <p:pRg st="6" end="6"/>
                                            </p:txEl>
                                          </p:spTgt>
                                        </p:tgtEl>
                                      </p:cBhvr>
                                      <p:to x="100000" y="95000"/>
                                    </p:animScale>
                                    <p:animScale>
                                      <p:cBhvr>
                                        <p:cTn id="128" dur="166" decel="50000">
                                          <p:stCondLst>
                                            <p:cond delay="1834"/>
                                          </p:stCondLst>
                                        </p:cTn>
                                        <p:tgtEl>
                                          <p:spTgt spid="5">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5">
                                            <p:txEl>
                                              <p:pRg st="7" end="7"/>
                                            </p:txEl>
                                          </p:spTgt>
                                        </p:tgtEl>
                                        <p:attrNameLst>
                                          <p:attrName>style.visibility</p:attrName>
                                        </p:attrNameLst>
                                      </p:cBhvr>
                                      <p:to>
                                        <p:strVal val="visible"/>
                                      </p:to>
                                    </p:set>
                                    <p:animEffect transition="in" filter="wipe(down)">
                                      <p:cBhvr>
                                        <p:cTn id="133" dur="580">
                                          <p:stCondLst>
                                            <p:cond delay="0"/>
                                          </p:stCondLst>
                                        </p:cTn>
                                        <p:tgtEl>
                                          <p:spTgt spid="5">
                                            <p:txEl>
                                              <p:pRg st="7" end="7"/>
                                            </p:txEl>
                                          </p:spTgt>
                                        </p:tgtEl>
                                      </p:cBhvr>
                                    </p:animEffect>
                                    <p:anim calcmode="lin" valueType="num">
                                      <p:cBhvr>
                                        <p:cTn id="134" dur="1822" tmFilter="0,0; 0.14,0.36; 0.43,0.73; 0.71,0.91; 1.0,1.0">
                                          <p:stCondLst>
                                            <p:cond delay="0"/>
                                          </p:stCondLst>
                                        </p:cTn>
                                        <p:tgtEl>
                                          <p:spTgt spid="5">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5">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5">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5">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5">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5">
                                            <p:txEl>
                                              <p:pRg st="7" end="7"/>
                                            </p:txEl>
                                          </p:spTgt>
                                        </p:tgtEl>
                                      </p:cBhvr>
                                      <p:to x="100000" y="60000"/>
                                    </p:animScale>
                                    <p:animScale>
                                      <p:cBhvr>
                                        <p:cTn id="140" dur="166" decel="50000">
                                          <p:stCondLst>
                                            <p:cond delay="676"/>
                                          </p:stCondLst>
                                        </p:cTn>
                                        <p:tgtEl>
                                          <p:spTgt spid="5">
                                            <p:txEl>
                                              <p:pRg st="7" end="7"/>
                                            </p:txEl>
                                          </p:spTgt>
                                        </p:tgtEl>
                                      </p:cBhvr>
                                      <p:to x="100000" y="100000"/>
                                    </p:animScale>
                                    <p:animScale>
                                      <p:cBhvr>
                                        <p:cTn id="141" dur="26">
                                          <p:stCondLst>
                                            <p:cond delay="1312"/>
                                          </p:stCondLst>
                                        </p:cTn>
                                        <p:tgtEl>
                                          <p:spTgt spid="5">
                                            <p:txEl>
                                              <p:pRg st="7" end="7"/>
                                            </p:txEl>
                                          </p:spTgt>
                                        </p:tgtEl>
                                      </p:cBhvr>
                                      <p:to x="100000" y="80000"/>
                                    </p:animScale>
                                    <p:animScale>
                                      <p:cBhvr>
                                        <p:cTn id="142" dur="166" decel="50000">
                                          <p:stCondLst>
                                            <p:cond delay="1338"/>
                                          </p:stCondLst>
                                        </p:cTn>
                                        <p:tgtEl>
                                          <p:spTgt spid="5">
                                            <p:txEl>
                                              <p:pRg st="7" end="7"/>
                                            </p:txEl>
                                          </p:spTgt>
                                        </p:tgtEl>
                                      </p:cBhvr>
                                      <p:to x="100000" y="100000"/>
                                    </p:animScale>
                                    <p:animScale>
                                      <p:cBhvr>
                                        <p:cTn id="143" dur="26">
                                          <p:stCondLst>
                                            <p:cond delay="1642"/>
                                          </p:stCondLst>
                                        </p:cTn>
                                        <p:tgtEl>
                                          <p:spTgt spid="5">
                                            <p:txEl>
                                              <p:pRg st="7" end="7"/>
                                            </p:txEl>
                                          </p:spTgt>
                                        </p:tgtEl>
                                      </p:cBhvr>
                                      <p:to x="100000" y="90000"/>
                                    </p:animScale>
                                    <p:animScale>
                                      <p:cBhvr>
                                        <p:cTn id="144" dur="166" decel="50000">
                                          <p:stCondLst>
                                            <p:cond delay="1668"/>
                                          </p:stCondLst>
                                        </p:cTn>
                                        <p:tgtEl>
                                          <p:spTgt spid="5">
                                            <p:txEl>
                                              <p:pRg st="7" end="7"/>
                                            </p:txEl>
                                          </p:spTgt>
                                        </p:tgtEl>
                                      </p:cBhvr>
                                      <p:to x="100000" y="100000"/>
                                    </p:animScale>
                                    <p:animScale>
                                      <p:cBhvr>
                                        <p:cTn id="145" dur="26">
                                          <p:stCondLst>
                                            <p:cond delay="1808"/>
                                          </p:stCondLst>
                                        </p:cTn>
                                        <p:tgtEl>
                                          <p:spTgt spid="5">
                                            <p:txEl>
                                              <p:pRg st="7" end="7"/>
                                            </p:txEl>
                                          </p:spTgt>
                                        </p:tgtEl>
                                      </p:cBhvr>
                                      <p:to x="100000" y="95000"/>
                                    </p:animScale>
                                    <p:animScale>
                                      <p:cBhvr>
                                        <p:cTn id="146" dur="166" decel="50000">
                                          <p:stCondLst>
                                            <p:cond delay="1834"/>
                                          </p:stCondLst>
                                        </p:cTn>
                                        <p:tgtEl>
                                          <p:spTgt spid="5">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5">
                                            <p:txEl>
                                              <p:pRg st="8" end="8"/>
                                            </p:txEl>
                                          </p:spTgt>
                                        </p:tgtEl>
                                        <p:attrNameLst>
                                          <p:attrName>style.visibility</p:attrName>
                                        </p:attrNameLst>
                                      </p:cBhvr>
                                      <p:to>
                                        <p:strVal val="visible"/>
                                      </p:to>
                                    </p:set>
                                    <p:animEffect transition="in" filter="wipe(down)">
                                      <p:cBhvr>
                                        <p:cTn id="151" dur="580">
                                          <p:stCondLst>
                                            <p:cond delay="0"/>
                                          </p:stCondLst>
                                        </p:cTn>
                                        <p:tgtEl>
                                          <p:spTgt spid="5">
                                            <p:txEl>
                                              <p:pRg st="8" end="8"/>
                                            </p:txEl>
                                          </p:spTgt>
                                        </p:tgtEl>
                                      </p:cBhvr>
                                    </p:animEffect>
                                    <p:anim calcmode="lin" valueType="num">
                                      <p:cBhvr>
                                        <p:cTn id="152" dur="1822" tmFilter="0,0; 0.14,0.36; 0.43,0.73; 0.71,0.91; 1.0,1.0">
                                          <p:stCondLst>
                                            <p:cond delay="0"/>
                                          </p:stCondLst>
                                        </p:cTn>
                                        <p:tgtEl>
                                          <p:spTgt spid="5">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5">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5">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5">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5">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5">
                                            <p:txEl>
                                              <p:pRg st="8" end="8"/>
                                            </p:txEl>
                                          </p:spTgt>
                                        </p:tgtEl>
                                      </p:cBhvr>
                                      <p:to x="100000" y="60000"/>
                                    </p:animScale>
                                    <p:animScale>
                                      <p:cBhvr>
                                        <p:cTn id="158" dur="166" decel="50000">
                                          <p:stCondLst>
                                            <p:cond delay="676"/>
                                          </p:stCondLst>
                                        </p:cTn>
                                        <p:tgtEl>
                                          <p:spTgt spid="5">
                                            <p:txEl>
                                              <p:pRg st="8" end="8"/>
                                            </p:txEl>
                                          </p:spTgt>
                                        </p:tgtEl>
                                      </p:cBhvr>
                                      <p:to x="100000" y="100000"/>
                                    </p:animScale>
                                    <p:animScale>
                                      <p:cBhvr>
                                        <p:cTn id="159" dur="26">
                                          <p:stCondLst>
                                            <p:cond delay="1312"/>
                                          </p:stCondLst>
                                        </p:cTn>
                                        <p:tgtEl>
                                          <p:spTgt spid="5">
                                            <p:txEl>
                                              <p:pRg st="8" end="8"/>
                                            </p:txEl>
                                          </p:spTgt>
                                        </p:tgtEl>
                                      </p:cBhvr>
                                      <p:to x="100000" y="80000"/>
                                    </p:animScale>
                                    <p:animScale>
                                      <p:cBhvr>
                                        <p:cTn id="160" dur="166" decel="50000">
                                          <p:stCondLst>
                                            <p:cond delay="1338"/>
                                          </p:stCondLst>
                                        </p:cTn>
                                        <p:tgtEl>
                                          <p:spTgt spid="5">
                                            <p:txEl>
                                              <p:pRg st="8" end="8"/>
                                            </p:txEl>
                                          </p:spTgt>
                                        </p:tgtEl>
                                      </p:cBhvr>
                                      <p:to x="100000" y="100000"/>
                                    </p:animScale>
                                    <p:animScale>
                                      <p:cBhvr>
                                        <p:cTn id="161" dur="26">
                                          <p:stCondLst>
                                            <p:cond delay="1642"/>
                                          </p:stCondLst>
                                        </p:cTn>
                                        <p:tgtEl>
                                          <p:spTgt spid="5">
                                            <p:txEl>
                                              <p:pRg st="8" end="8"/>
                                            </p:txEl>
                                          </p:spTgt>
                                        </p:tgtEl>
                                      </p:cBhvr>
                                      <p:to x="100000" y="90000"/>
                                    </p:animScale>
                                    <p:animScale>
                                      <p:cBhvr>
                                        <p:cTn id="162" dur="166" decel="50000">
                                          <p:stCondLst>
                                            <p:cond delay="1668"/>
                                          </p:stCondLst>
                                        </p:cTn>
                                        <p:tgtEl>
                                          <p:spTgt spid="5">
                                            <p:txEl>
                                              <p:pRg st="8" end="8"/>
                                            </p:txEl>
                                          </p:spTgt>
                                        </p:tgtEl>
                                      </p:cBhvr>
                                      <p:to x="100000" y="100000"/>
                                    </p:animScale>
                                    <p:animScale>
                                      <p:cBhvr>
                                        <p:cTn id="163" dur="26">
                                          <p:stCondLst>
                                            <p:cond delay="1808"/>
                                          </p:stCondLst>
                                        </p:cTn>
                                        <p:tgtEl>
                                          <p:spTgt spid="5">
                                            <p:txEl>
                                              <p:pRg st="8" end="8"/>
                                            </p:txEl>
                                          </p:spTgt>
                                        </p:tgtEl>
                                      </p:cBhvr>
                                      <p:to x="100000" y="95000"/>
                                    </p:animScale>
                                    <p:animScale>
                                      <p:cBhvr>
                                        <p:cTn id="164" dur="166" decel="50000">
                                          <p:stCondLst>
                                            <p:cond delay="1834"/>
                                          </p:stCondLst>
                                        </p:cTn>
                                        <p:tgtEl>
                                          <p:spTgt spid="5">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5">
                                            <p:txEl>
                                              <p:pRg st="9" end="9"/>
                                            </p:txEl>
                                          </p:spTgt>
                                        </p:tgtEl>
                                        <p:attrNameLst>
                                          <p:attrName>style.visibility</p:attrName>
                                        </p:attrNameLst>
                                      </p:cBhvr>
                                      <p:to>
                                        <p:strVal val="visible"/>
                                      </p:to>
                                    </p:set>
                                    <p:animEffect transition="in" filter="wipe(down)">
                                      <p:cBhvr>
                                        <p:cTn id="169" dur="580">
                                          <p:stCondLst>
                                            <p:cond delay="0"/>
                                          </p:stCondLst>
                                        </p:cTn>
                                        <p:tgtEl>
                                          <p:spTgt spid="5">
                                            <p:txEl>
                                              <p:pRg st="9" end="9"/>
                                            </p:txEl>
                                          </p:spTgt>
                                        </p:tgtEl>
                                      </p:cBhvr>
                                    </p:animEffect>
                                    <p:anim calcmode="lin" valueType="num">
                                      <p:cBhvr>
                                        <p:cTn id="170" dur="1822" tmFilter="0,0; 0.14,0.36; 0.43,0.73; 0.71,0.91; 1.0,1.0">
                                          <p:stCondLst>
                                            <p:cond delay="0"/>
                                          </p:stCondLst>
                                        </p:cTn>
                                        <p:tgtEl>
                                          <p:spTgt spid="5">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5">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5">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5">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5">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5">
                                            <p:txEl>
                                              <p:pRg st="9" end="9"/>
                                            </p:txEl>
                                          </p:spTgt>
                                        </p:tgtEl>
                                      </p:cBhvr>
                                      <p:to x="100000" y="60000"/>
                                    </p:animScale>
                                    <p:animScale>
                                      <p:cBhvr>
                                        <p:cTn id="176" dur="166" decel="50000">
                                          <p:stCondLst>
                                            <p:cond delay="676"/>
                                          </p:stCondLst>
                                        </p:cTn>
                                        <p:tgtEl>
                                          <p:spTgt spid="5">
                                            <p:txEl>
                                              <p:pRg st="9" end="9"/>
                                            </p:txEl>
                                          </p:spTgt>
                                        </p:tgtEl>
                                      </p:cBhvr>
                                      <p:to x="100000" y="100000"/>
                                    </p:animScale>
                                    <p:animScale>
                                      <p:cBhvr>
                                        <p:cTn id="177" dur="26">
                                          <p:stCondLst>
                                            <p:cond delay="1312"/>
                                          </p:stCondLst>
                                        </p:cTn>
                                        <p:tgtEl>
                                          <p:spTgt spid="5">
                                            <p:txEl>
                                              <p:pRg st="9" end="9"/>
                                            </p:txEl>
                                          </p:spTgt>
                                        </p:tgtEl>
                                      </p:cBhvr>
                                      <p:to x="100000" y="80000"/>
                                    </p:animScale>
                                    <p:animScale>
                                      <p:cBhvr>
                                        <p:cTn id="178" dur="166" decel="50000">
                                          <p:stCondLst>
                                            <p:cond delay="1338"/>
                                          </p:stCondLst>
                                        </p:cTn>
                                        <p:tgtEl>
                                          <p:spTgt spid="5">
                                            <p:txEl>
                                              <p:pRg st="9" end="9"/>
                                            </p:txEl>
                                          </p:spTgt>
                                        </p:tgtEl>
                                      </p:cBhvr>
                                      <p:to x="100000" y="100000"/>
                                    </p:animScale>
                                    <p:animScale>
                                      <p:cBhvr>
                                        <p:cTn id="179" dur="26">
                                          <p:stCondLst>
                                            <p:cond delay="1642"/>
                                          </p:stCondLst>
                                        </p:cTn>
                                        <p:tgtEl>
                                          <p:spTgt spid="5">
                                            <p:txEl>
                                              <p:pRg st="9" end="9"/>
                                            </p:txEl>
                                          </p:spTgt>
                                        </p:tgtEl>
                                      </p:cBhvr>
                                      <p:to x="100000" y="90000"/>
                                    </p:animScale>
                                    <p:animScale>
                                      <p:cBhvr>
                                        <p:cTn id="180" dur="166" decel="50000">
                                          <p:stCondLst>
                                            <p:cond delay="1668"/>
                                          </p:stCondLst>
                                        </p:cTn>
                                        <p:tgtEl>
                                          <p:spTgt spid="5">
                                            <p:txEl>
                                              <p:pRg st="9" end="9"/>
                                            </p:txEl>
                                          </p:spTgt>
                                        </p:tgtEl>
                                      </p:cBhvr>
                                      <p:to x="100000" y="100000"/>
                                    </p:animScale>
                                    <p:animScale>
                                      <p:cBhvr>
                                        <p:cTn id="181" dur="26">
                                          <p:stCondLst>
                                            <p:cond delay="1808"/>
                                          </p:stCondLst>
                                        </p:cTn>
                                        <p:tgtEl>
                                          <p:spTgt spid="5">
                                            <p:txEl>
                                              <p:pRg st="9" end="9"/>
                                            </p:txEl>
                                          </p:spTgt>
                                        </p:tgtEl>
                                      </p:cBhvr>
                                      <p:to x="100000" y="95000"/>
                                    </p:animScale>
                                    <p:animScale>
                                      <p:cBhvr>
                                        <p:cTn id="182" dur="166" decel="50000">
                                          <p:stCondLst>
                                            <p:cond delay="1834"/>
                                          </p:stCondLst>
                                        </p:cTn>
                                        <p:tgtEl>
                                          <p:spTgt spid="5">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sp>
        <p:nvSpPr>
          <p:cNvPr id="4" name="TextBox 3"/>
          <p:cNvSpPr txBox="1"/>
          <p:nvPr/>
        </p:nvSpPr>
        <p:spPr>
          <a:xfrm>
            <a:off x="1959491" y="381000"/>
            <a:ext cx="5425909" cy="984885"/>
          </a:xfrm>
          <a:prstGeom prst="rect">
            <a:avLst/>
          </a:prstGeom>
          <a:noFill/>
        </p:spPr>
        <p:txBody>
          <a:bodyPr wrap="none" rtlCol="0">
            <a:spAutoFit/>
          </a:bodyPr>
          <a:lstStyle/>
          <a:p>
            <a:r>
              <a:rPr lang="en-US" sz="4000" dirty="0" smtClean="0"/>
              <a:t>LITERARY TERM TO NOTE</a:t>
            </a:r>
          </a:p>
          <a:p>
            <a:endParaRPr lang="en-US" dirty="0"/>
          </a:p>
        </p:txBody>
      </p:sp>
      <p:sp>
        <p:nvSpPr>
          <p:cNvPr id="5" name="TextBox 4"/>
          <p:cNvSpPr txBox="1"/>
          <p:nvPr/>
        </p:nvSpPr>
        <p:spPr>
          <a:xfrm>
            <a:off x="2679854" y="1219200"/>
            <a:ext cx="4023281" cy="707886"/>
          </a:xfrm>
          <a:prstGeom prst="rect">
            <a:avLst/>
          </a:prstGeom>
          <a:solidFill>
            <a:srgbClr val="FFFF00"/>
          </a:solidFill>
        </p:spPr>
        <p:txBody>
          <a:bodyPr wrap="none" rtlCol="0">
            <a:spAutoFit/>
          </a:bodyPr>
          <a:lstStyle/>
          <a:p>
            <a:r>
              <a:rPr lang="en-US" sz="4000" dirty="0" smtClean="0">
                <a:solidFill>
                  <a:srgbClr val="FF0000"/>
                </a:solidFill>
              </a:rPr>
              <a:t>FORESHADOWING</a:t>
            </a:r>
            <a:endParaRPr lang="en-US" sz="4000" dirty="0">
              <a:solidFill>
                <a:srgbClr val="FF0000"/>
              </a:solidFill>
            </a:endParaRPr>
          </a:p>
        </p:txBody>
      </p:sp>
      <p:sp>
        <p:nvSpPr>
          <p:cNvPr id="6" name="TextBox 5"/>
          <p:cNvSpPr txBox="1"/>
          <p:nvPr/>
        </p:nvSpPr>
        <p:spPr>
          <a:xfrm>
            <a:off x="2153448" y="3484265"/>
            <a:ext cx="5037992" cy="3416320"/>
          </a:xfrm>
          <a:prstGeom prst="rect">
            <a:avLst/>
          </a:prstGeom>
          <a:noFill/>
        </p:spPr>
        <p:txBody>
          <a:bodyPr wrap="square" rtlCol="0">
            <a:spAutoFit/>
          </a:bodyPr>
          <a:lstStyle/>
          <a:p>
            <a:pPr algn="ctr"/>
            <a:r>
              <a:rPr lang="en-US" sz="3600" dirty="0" smtClean="0"/>
              <a:t>A great suspense story will use the  literary technique of foreshadowing to build </a:t>
            </a:r>
            <a:r>
              <a:rPr lang="en-US" sz="3600" b="1" dirty="0" smtClean="0">
                <a:solidFill>
                  <a:srgbClr val="FF0000"/>
                </a:solidFill>
              </a:rPr>
              <a:t>suspense</a:t>
            </a:r>
          </a:p>
          <a:p>
            <a:pPr algn="ctr"/>
            <a:r>
              <a:rPr lang="en-US" sz="3600" dirty="0" smtClean="0"/>
              <a:t>for the reader.</a:t>
            </a:r>
            <a:endParaRPr lang="en-US" sz="3600" dirty="0"/>
          </a:p>
        </p:txBody>
      </p:sp>
      <p:sp>
        <p:nvSpPr>
          <p:cNvPr id="7" name="TextBox 6"/>
          <p:cNvSpPr txBox="1"/>
          <p:nvPr/>
        </p:nvSpPr>
        <p:spPr>
          <a:xfrm>
            <a:off x="1043795" y="2251225"/>
            <a:ext cx="7719205" cy="1200329"/>
          </a:xfrm>
          <a:prstGeom prst="rect">
            <a:avLst/>
          </a:prstGeom>
          <a:noFill/>
        </p:spPr>
        <p:txBody>
          <a:bodyPr wrap="square" rtlCol="0">
            <a:spAutoFit/>
          </a:bodyPr>
          <a:lstStyle/>
          <a:p>
            <a:pPr algn="ctr"/>
            <a:r>
              <a:rPr lang="en-US" sz="3600" dirty="0" smtClean="0"/>
              <a:t>The writer provides </a:t>
            </a:r>
            <a:r>
              <a:rPr lang="en-US" sz="3600" b="1" dirty="0" smtClean="0">
                <a:solidFill>
                  <a:srgbClr val="FF0000"/>
                </a:solidFill>
              </a:rPr>
              <a:t>HINTS</a:t>
            </a:r>
            <a:r>
              <a:rPr lang="en-US" sz="3600" dirty="0" smtClean="0"/>
              <a:t> that suggest future events in a story</a:t>
            </a:r>
            <a:r>
              <a:rPr lang="en-US" dirty="0"/>
              <a:t>.</a:t>
            </a:r>
          </a:p>
        </p:txBody>
      </p:sp>
    </p:spTree>
    <p:extLst>
      <p:ext uri="{BB962C8B-B14F-4D97-AF65-F5344CB8AC3E}">
        <p14:creationId xmlns:p14="http://schemas.microsoft.com/office/powerpoint/2010/main" val="1383251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1000"/>
                                        <p:tgtEl>
                                          <p:spTgt spid="7">
                                            <p:txEl>
                                              <p:pRg st="0" end="0"/>
                                            </p:txEl>
                                          </p:spTgt>
                                        </p:tgtEl>
                                      </p:cBhvr>
                                    </p:animEffect>
                                    <p:anim calcmode="lin" valueType="num">
                                      <p:cBhvr>
                                        <p:cTn id="1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barn(inVertical)">
                                      <p:cBhvr>
                                        <p:cTn id="2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sp>
        <p:nvSpPr>
          <p:cNvPr id="4" name="TextBox 3"/>
          <p:cNvSpPr txBox="1"/>
          <p:nvPr/>
        </p:nvSpPr>
        <p:spPr>
          <a:xfrm>
            <a:off x="1959491" y="381000"/>
            <a:ext cx="5425909" cy="984885"/>
          </a:xfrm>
          <a:prstGeom prst="rect">
            <a:avLst/>
          </a:prstGeom>
          <a:noFill/>
        </p:spPr>
        <p:txBody>
          <a:bodyPr wrap="none" rtlCol="0">
            <a:spAutoFit/>
          </a:bodyPr>
          <a:lstStyle/>
          <a:p>
            <a:r>
              <a:rPr lang="en-US" sz="4000" dirty="0" smtClean="0"/>
              <a:t>LITERARY TERM TO NOTE</a:t>
            </a:r>
          </a:p>
          <a:p>
            <a:endParaRPr lang="en-US" dirty="0"/>
          </a:p>
        </p:txBody>
      </p:sp>
      <p:sp>
        <p:nvSpPr>
          <p:cNvPr id="5" name="TextBox 4"/>
          <p:cNvSpPr txBox="1"/>
          <p:nvPr/>
        </p:nvSpPr>
        <p:spPr>
          <a:xfrm>
            <a:off x="2679854" y="1219200"/>
            <a:ext cx="4023281" cy="707886"/>
          </a:xfrm>
          <a:prstGeom prst="rect">
            <a:avLst/>
          </a:prstGeom>
          <a:solidFill>
            <a:srgbClr val="FFFF00"/>
          </a:solidFill>
        </p:spPr>
        <p:txBody>
          <a:bodyPr wrap="none" rtlCol="0">
            <a:spAutoFit/>
          </a:bodyPr>
          <a:lstStyle/>
          <a:p>
            <a:r>
              <a:rPr lang="en-US" sz="4000" dirty="0" smtClean="0">
                <a:solidFill>
                  <a:srgbClr val="FF0000"/>
                </a:solidFill>
              </a:rPr>
              <a:t>FORESHADOWING</a:t>
            </a:r>
            <a:endParaRPr lang="en-US" sz="4000" dirty="0">
              <a:solidFill>
                <a:srgbClr val="FF0000"/>
              </a:solidFill>
            </a:endParaRPr>
          </a:p>
        </p:txBody>
      </p:sp>
      <p:sp>
        <p:nvSpPr>
          <p:cNvPr id="6" name="TextBox 5"/>
          <p:cNvSpPr txBox="1"/>
          <p:nvPr/>
        </p:nvSpPr>
        <p:spPr>
          <a:xfrm>
            <a:off x="309994" y="1927086"/>
            <a:ext cx="8763000" cy="6063198"/>
          </a:xfrm>
          <a:prstGeom prst="rect">
            <a:avLst/>
          </a:prstGeom>
          <a:noFill/>
        </p:spPr>
        <p:txBody>
          <a:bodyPr wrap="square" rtlCol="0">
            <a:spAutoFit/>
          </a:bodyPr>
          <a:lstStyle/>
          <a:p>
            <a:pPr algn="ctr"/>
            <a:r>
              <a:rPr lang="en-US" sz="4000" dirty="0"/>
              <a:t>Foreshadow </a:t>
            </a:r>
            <a:r>
              <a:rPr lang="en-US" sz="4000" dirty="0" smtClean="0"/>
              <a:t>events in a suspense story or novel. </a:t>
            </a:r>
            <a:r>
              <a:rPr lang="en-US" sz="4000" dirty="0"/>
              <a:t>This is arguably the most important technique used in writing any kind of suspense story. Foreshadow events by alluding to them in bits of </a:t>
            </a:r>
            <a:r>
              <a:rPr lang="en-US" sz="4000" dirty="0" smtClean="0"/>
              <a:t>dialogue. </a:t>
            </a:r>
            <a:r>
              <a:rPr lang="en-US" sz="4000" dirty="0"/>
              <a:t>This gives readers </a:t>
            </a:r>
            <a:endParaRPr lang="en-US" sz="4000" dirty="0" smtClean="0"/>
          </a:p>
          <a:p>
            <a:pPr algn="ctr"/>
            <a:r>
              <a:rPr lang="en-US" sz="4000" dirty="0" smtClean="0"/>
              <a:t>more </a:t>
            </a:r>
            <a:r>
              <a:rPr lang="en-US" sz="4000" dirty="0"/>
              <a:t>to anticipate.</a:t>
            </a:r>
          </a:p>
          <a:p>
            <a:r>
              <a:rPr lang="en-US" sz="3600" dirty="0"/>
              <a:t/>
            </a:r>
            <a:br>
              <a:rPr lang="en-US" sz="3600" dirty="0"/>
            </a:br>
            <a:r>
              <a:rPr lang="en-US" sz="3600" dirty="0"/>
              <a:t/>
            </a:r>
            <a:br>
              <a:rPr lang="en-US" sz="3600" dirty="0"/>
            </a:br>
            <a:endParaRPr lang="en-US" sz="3600" dirty="0"/>
          </a:p>
        </p:txBody>
      </p:sp>
    </p:spTree>
    <p:extLst>
      <p:ext uri="{BB962C8B-B14F-4D97-AF65-F5344CB8AC3E}">
        <p14:creationId xmlns:p14="http://schemas.microsoft.com/office/powerpoint/2010/main" val="191727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circle(in)">
                                      <p:cBhvr>
                                        <p:cTn id="16" dur="2000"/>
                                        <p:tgtEl>
                                          <p:spTgt spid="6">
                                            <p:txEl>
                                              <p:pRg st="0" end="0"/>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circle(in)">
                                      <p:cBhvr>
                                        <p:cTn id="19"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sp>
        <p:nvSpPr>
          <p:cNvPr id="5" name="TextBox 4"/>
          <p:cNvSpPr txBox="1"/>
          <p:nvPr/>
        </p:nvSpPr>
        <p:spPr>
          <a:xfrm>
            <a:off x="1802540" y="203478"/>
            <a:ext cx="6733318" cy="707886"/>
          </a:xfrm>
          <a:prstGeom prst="rect">
            <a:avLst/>
          </a:prstGeom>
          <a:noFill/>
        </p:spPr>
        <p:txBody>
          <a:bodyPr wrap="none" rtlCol="0">
            <a:spAutoFit/>
          </a:bodyPr>
          <a:lstStyle/>
          <a:p>
            <a:r>
              <a:rPr lang="en-US" sz="4000" dirty="0" smtClean="0"/>
              <a:t>LITERARY TERM TO REMEMBER</a:t>
            </a:r>
            <a:endParaRPr lang="en-US" sz="4000" dirty="0"/>
          </a:p>
        </p:txBody>
      </p:sp>
      <p:sp>
        <p:nvSpPr>
          <p:cNvPr id="6" name="TextBox 5"/>
          <p:cNvSpPr txBox="1"/>
          <p:nvPr/>
        </p:nvSpPr>
        <p:spPr>
          <a:xfrm>
            <a:off x="1143000" y="1200150"/>
            <a:ext cx="7392858" cy="1446550"/>
          </a:xfrm>
          <a:prstGeom prst="rect">
            <a:avLst/>
          </a:prstGeom>
          <a:noFill/>
        </p:spPr>
        <p:txBody>
          <a:bodyPr wrap="none" rtlCol="0">
            <a:spAutoFit/>
          </a:bodyPr>
          <a:lstStyle/>
          <a:p>
            <a:pPr algn="ctr"/>
            <a:r>
              <a:rPr lang="en-US" sz="4400" b="1" i="1" dirty="0" smtClean="0">
                <a:solidFill>
                  <a:srgbClr val="FF0000"/>
                </a:solidFill>
              </a:rPr>
              <a:t>CONFLICT</a:t>
            </a:r>
          </a:p>
          <a:p>
            <a:r>
              <a:rPr lang="en-US" sz="4400" dirty="0" smtClean="0"/>
              <a:t>The struggle in a story between</a:t>
            </a:r>
            <a:endParaRPr lang="en-US" sz="4400" dirty="0"/>
          </a:p>
        </p:txBody>
      </p:sp>
      <p:sp>
        <p:nvSpPr>
          <p:cNvPr id="7" name="TextBox 6"/>
          <p:cNvSpPr txBox="1"/>
          <p:nvPr/>
        </p:nvSpPr>
        <p:spPr>
          <a:xfrm>
            <a:off x="624772" y="3651766"/>
            <a:ext cx="8538278" cy="3046988"/>
          </a:xfrm>
          <a:prstGeom prst="rect">
            <a:avLst/>
          </a:prstGeom>
          <a:noFill/>
        </p:spPr>
        <p:txBody>
          <a:bodyPr wrap="square" rtlCol="0">
            <a:spAutoFit/>
          </a:bodyPr>
          <a:lstStyle/>
          <a:p>
            <a:r>
              <a:rPr lang="en-US" sz="3200" dirty="0" smtClean="0"/>
              <a:t>The main character, Ronald Adams, experiences both internal conflict of </a:t>
            </a:r>
            <a:r>
              <a:rPr lang="en-US" sz="3200" b="1" dirty="0" smtClean="0">
                <a:solidFill>
                  <a:srgbClr val="002060"/>
                </a:solidFill>
              </a:rPr>
              <a:t>Man VS Self.</a:t>
            </a:r>
          </a:p>
          <a:p>
            <a:endParaRPr lang="en-US" sz="3200" dirty="0"/>
          </a:p>
          <a:p>
            <a:endParaRPr lang="en-US" sz="3200" dirty="0" smtClean="0"/>
          </a:p>
          <a:p>
            <a:r>
              <a:rPr lang="en-US" sz="3200" dirty="0" smtClean="0"/>
              <a:t>Ronald Adams also experiences external conflict of </a:t>
            </a:r>
            <a:r>
              <a:rPr lang="en-US" sz="3200" b="1" dirty="0" smtClean="0">
                <a:solidFill>
                  <a:srgbClr val="002060"/>
                </a:solidFill>
              </a:rPr>
              <a:t>Man VS Man.</a:t>
            </a:r>
            <a:endParaRPr lang="en-US" sz="3200" b="1" dirty="0">
              <a:solidFill>
                <a:srgbClr val="002060"/>
              </a:solidFill>
            </a:endParaRPr>
          </a:p>
        </p:txBody>
      </p:sp>
      <p:sp>
        <p:nvSpPr>
          <p:cNvPr id="9" name="TextBox 8"/>
          <p:cNvSpPr txBox="1"/>
          <p:nvPr/>
        </p:nvSpPr>
        <p:spPr>
          <a:xfrm>
            <a:off x="2457287" y="2863275"/>
            <a:ext cx="3946017" cy="769441"/>
          </a:xfrm>
          <a:prstGeom prst="rect">
            <a:avLst/>
          </a:prstGeom>
          <a:noFill/>
        </p:spPr>
        <p:txBody>
          <a:bodyPr wrap="none" rtlCol="0">
            <a:spAutoFit/>
          </a:bodyPr>
          <a:lstStyle/>
          <a:p>
            <a:r>
              <a:rPr lang="en-US" sz="4400" dirty="0"/>
              <a:t>o</a:t>
            </a:r>
            <a:r>
              <a:rPr lang="en-US" sz="4400" dirty="0" smtClean="0"/>
              <a:t>pposing forces.</a:t>
            </a:r>
            <a:endParaRPr lang="en-US" sz="4400" dirty="0"/>
          </a:p>
        </p:txBody>
      </p:sp>
    </p:spTree>
    <p:extLst>
      <p:ext uri="{BB962C8B-B14F-4D97-AF65-F5344CB8AC3E}">
        <p14:creationId xmlns:p14="http://schemas.microsoft.com/office/powerpoint/2010/main" val="2559109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heel(1)">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nodeType="clickEffect">
                                  <p:stCondLst>
                                    <p:cond delay="0"/>
                                  </p:stCondLst>
                                  <p:iterate type="lt">
                                    <p:tmPct val="50000"/>
                                  </p:iterate>
                                  <p:childTnLst>
                                    <p:set>
                                      <p:cBhvr>
                                        <p:cTn id="16" dur="1" fill="hold">
                                          <p:stCondLst>
                                            <p:cond delay="0"/>
                                          </p:stCondLst>
                                        </p:cTn>
                                        <p:tgtEl>
                                          <p:spTgt spid="9">
                                            <p:txEl>
                                              <p:pRg st="0" end="0"/>
                                            </p:txEl>
                                          </p:spTgt>
                                        </p:tgtEl>
                                        <p:attrNameLst>
                                          <p:attrName>style.visibility</p:attrName>
                                        </p:attrNameLst>
                                      </p:cBhvr>
                                      <p:to>
                                        <p:strVal val="visible"/>
                                      </p:to>
                                    </p:set>
                                    <p:set>
                                      <p:cBhvr>
                                        <p:cTn id="17" dur="455" fill="hold">
                                          <p:stCondLst>
                                            <p:cond delay="0"/>
                                          </p:stCondLst>
                                        </p:cTn>
                                        <p:tgtEl>
                                          <p:spTgt spid="9">
                                            <p:txEl>
                                              <p:pRg st="0" end="0"/>
                                            </p:txEl>
                                          </p:spTgt>
                                        </p:tgtEl>
                                        <p:attrNameLst>
                                          <p:attrName>style.rotation</p:attrName>
                                        </p:attrNameLst>
                                      </p:cBhvr>
                                      <p:to>
                                        <p:strVal val="-45.0"/>
                                      </p:to>
                                    </p:set>
                                    <p:anim calcmode="lin" valueType="num">
                                      <p:cBhvr>
                                        <p:cTn id="18" dur="455" fill="hold">
                                          <p:stCondLst>
                                            <p:cond delay="455"/>
                                          </p:stCondLst>
                                        </p:cTn>
                                        <p:tgtEl>
                                          <p:spTgt spid="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9">
                                            <p:txEl>
                                              <p:pRg st="0" end="0"/>
                                            </p:txEl>
                                          </p:spTgt>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9">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barn(inVertical)">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barn(inVertical)">
                                      <p:cBhvr>
                                        <p:cTn id="3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sp>
        <p:nvSpPr>
          <p:cNvPr id="3" name="TextBox 2"/>
          <p:cNvSpPr txBox="1"/>
          <p:nvPr/>
        </p:nvSpPr>
        <p:spPr>
          <a:xfrm>
            <a:off x="2792247" y="196673"/>
            <a:ext cx="3926652" cy="1200329"/>
          </a:xfrm>
          <a:prstGeom prst="rect">
            <a:avLst/>
          </a:prstGeom>
          <a:noFill/>
        </p:spPr>
        <p:txBody>
          <a:bodyPr wrap="none" rtlCol="0">
            <a:spAutoFit/>
          </a:bodyPr>
          <a:lstStyle/>
          <a:p>
            <a:r>
              <a:rPr lang="en-US" sz="7200" dirty="0" smtClean="0"/>
              <a:t>ROUTE 66</a:t>
            </a:r>
            <a:endParaRPr lang="en-US" sz="7200" dirty="0"/>
          </a:p>
        </p:txBody>
      </p:sp>
      <p:pic>
        <p:nvPicPr>
          <p:cNvPr id="1026" name="Picture 2" descr="Highway 66 Association conference billboard, 1940s. Courtesy o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397002"/>
            <a:ext cx="6019800" cy="514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664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style.rotation</p:attrName>
                                        </p:attrNameLst>
                                      </p:cBhvr>
                                      <p:tavLst>
                                        <p:tav tm="0">
                                          <p:val>
                                            <p:fltVal val="720"/>
                                          </p:val>
                                        </p:tav>
                                        <p:tav tm="100000">
                                          <p:val>
                                            <p:fltVal val="0"/>
                                          </p:val>
                                        </p:tav>
                                      </p:tavLst>
                                    </p:anim>
                                    <p:anim calcmode="lin" valueType="num">
                                      <p:cBhvr>
                                        <p:cTn id="9" dur="2000" fill="hold"/>
                                        <p:tgtEl>
                                          <p:spTgt spid="1026"/>
                                        </p:tgtEl>
                                        <p:attrNameLst>
                                          <p:attrName>ppt_h</p:attrName>
                                        </p:attrNameLst>
                                      </p:cBhvr>
                                      <p:tavLst>
                                        <p:tav tm="0">
                                          <p:val>
                                            <p:fltVal val="0"/>
                                          </p:val>
                                        </p:tav>
                                        <p:tav tm="100000">
                                          <p:val>
                                            <p:strVal val="#ppt_h"/>
                                          </p:val>
                                        </p:tav>
                                      </p:tavLst>
                                    </p:anim>
                                    <p:anim calcmode="lin" valueType="num">
                                      <p:cBhvr>
                                        <p:cTn id="10" dur="2000" fill="hold"/>
                                        <p:tgtEl>
                                          <p:spTgt spid="10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81000"/>
            <a:ext cx="4876800" cy="3353738"/>
          </a:xfrm>
          <a:prstGeom prst="rect">
            <a:avLst/>
          </a:prstGeom>
        </p:spPr>
      </p:pic>
      <p:sp>
        <p:nvSpPr>
          <p:cNvPr id="4" name="TextBox 3"/>
          <p:cNvSpPr txBox="1"/>
          <p:nvPr/>
        </p:nvSpPr>
        <p:spPr>
          <a:xfrm>
            <a:off x="609600" y="367145"/>
            <a:ext cx="3276600" cy="6001643"/>
          </a:xfrm>
          <a:prstGeom prst="rect">
            <a:avLst/>
          </a:prstGeom>
          <a:noFill/>
        </p:spPr>
        <p:txBody>
          <a:bodyPr wrap="square" rtlCol="0">
            <a:spAutoFit/>
          </a:bodyPr>
          <a:lstStyle/>
          <a:p>
            <a:r>
              <a:rPr lang="en-US" sz="2400" b="1" i="1" dirty="0">
                <a:solidFill>
                  <a:srgbClr val="FF0000"/>
                </a:solidFill>
              </a:rPr>
              <a:t>Route 66 </a:t>
            </a:r>
            <a:r>
              <a:rPr lang="en-US" sz="2400" dirty="0"/>
              <a:t>was commissioned in </a:t>
            </a:r>
            <a:r>
              <a:rPr lang="en-US" sz="2400" dirty="0" smtClean="0"/>
              <a:t>1926. </a:t>
            </a:r>
            <a:endParaRPr lang="en-US" sz="2400" dirty="0"/>
          </a:p>
          <a:p>
            <a:r>
              <a:rPr lang="en-US" sz="2400" dirty="0" smtClean="0"/>
              <a:t>It was </a:t>
            </a:r>
            <a:r>
              <a:rPr lang="en-US" sz="2400" dirty="0"/>
              <a:t>fully paved by the late 1930s. </a:t>
            </a:r>
            <a:endParaRPr lang="en-US" sz="2400" dirty="0" smtClean="0"/>
          </a:p>
          <a:p>
            <a:r>
              <a:rPr lang="en-US" sz="2400" dirty="0" smtClean="0"/>
              <a:t>It </a:t>
            </a:r>
            <a:r>
              <a:rPr lang="en-US" sz="2400" dirty="0"/>
              <a:t>ran from </a:t>
            </a:r>
            <a:r>
              <a:rPr lang="en-US" sz="2400" b="1" dirty="0">
                <a:solidFill>
                  <a:srgbClr val="FF0000"/>
                </a:solidFill>
              </a:rPr>
              <a:t>Chicago to Los Angeles, </a:t>
            </a:r>
            <a:r>
              <a:rPr lang="en-US" sz="2400" dirty="0"/>
              <a:t>creating connections between hundreds of small towns and providing a trucking route through the Southwest</a:t>
            </a:r>
            <a:r>
              <a:rPr lang="en-US" sz="2400" dirty="0" smtClean="0"/>
              <a:t>.</a:t>
            </a:r>
          </a:p>
          <a:p>
            <a:r>
              <a:rPr lang="en-US" sz="2400" dirty="0" smtClean="0"/>
              <a:t> </a:t>
            </a:r>
            <a:r>
              <a:rPr lang="en-US" sz="2400" dirty="0"/>
              <a:t>While not the first long-distance highway, or the most traveled, </a:t>
            </a:r>
            <a:r>
              <a:rPr lang="en-US" sz="2400" b="1" dirty="0">
                <a:solidFill>
                  <a:srgbClr val="FF0000"/>
                </a:solidFill>
              </a:rPr>
              <a:t>Route 66 gained fame beyond almost any other road.</a:t>
            </a:r>
          </a:p>
        </p:txBody>
      </p:sp>
      <p:sp>
        <p:nvSpPr>
          <p:cNvPr id="5" name="TextBox 4"/>
          <p:cNvSpPr txBox="1"/>
          <p:nvPr/>
        </p:nvSpPr>
        <p:spPr>
          <a:xfrm>
            <a:off x="3877542" y="4057233"/>
            <a:ext cx="5410199" cy="2431435"/>
          </a:xfrm>
          <a:prstGeom prst="rect">
            <a:avLst/>
          </a:prstGeom>
          <a:noFill/>
        </p:spPr>
        <p:txBody>
          <a:bodyPr wrap="square" rtlCol="0">
            <a:spAutoFit/>
          </a:bodyPr>
          <a:lstStyle/>
          <a:p>
            <a:r>
              <a:rPr lang="en-US" sz="2400" dirty="0"/>
              <a:t>The highway, which became one of the most famous roads </a:t>
            </a:r>
            <a:r>
              <a:rPr lang="en-US" sz="2400" dirty="0" smtClean="0"/>
              <a:t>ran through </a:t>
            </a:r>
            <a:r>
              <a:rPr lang="en-US" sz="2400" dirty="0"/>
              <a:t>Missouri, </a:t>
            </a:r>
            <a:r>
              <a:rPr lang="en-US" sz="2400" dirty="0" smtClean="0"/>
              <a:t>Kansas, </a:t>
            </a:r>
            <a:r>
              <a:rPr lang="en-US" sz="2400" dirty="0"/>
              <a:t>Oklahoma, </a:t>
            </a:r>
            <a:r>
              <a:rPr lang="en-US" sz="2400" dirty="0" smtClean="0"/>
              <a:t>Texas, </a:t>
            </a:r>
            <a:r>
              <a:rPr lang="en-US" sz="2400" dirty="0"/>
              <a:t>New Mexico, and Arizona before ending at </a:t>
            </a:r>
            <a:endParaRPr lang="en-US" sz="2400" dirty="0" smtClean="0"/>
          </a:p>
          <a:p>
            <a:r>
              <a:rPr lang="en-US" sz="2400" dirty="0" smtClean="0"/>
              <a:t>Los Angeles, California, </a:t>
            </a:r>
            <a:r>
              <a:rPr lang="en-US" sz="2400" dirty="0"/>
              <a:t>covering a total </a:t>
            </a:r>
            <a:r>
              <a:rPr lang="en-US" sz="2400" dirty="0" smtClean="0"/>
              <a:t>of</a:t>
            </a:r>
          </a:p>
          <a:p>
            <a:r>
              <a:rPr lang="en-US" sz="2400" dirty="0" smtClean="0"/>
              <a:t> </a:t>
            </a:r>
            <a:r>
              <a:rPr lang="en-US" sz="3200" b="1" i="1" dirty="0">
                <a:solidFill>
                  <a:srgbClr val="FF0000"/>
                </a:solidFill>
              </a:rPr>
              <a:t>2,448 </a:t>
            </a:r>
            <a:r>
              <a:rPr lang="en-US" sz="3200" b="1" i="1" dirty="0" smtClean="0">
                <a:solidFill>
                  <a:srgbClr val="FF0000"/>
                </a:solidFill>
              </a:rPr>
              <a:t>miles.</a:t>
            </a:r>
            <a:endParaRPr lang="en-US" sz="3200" b="1" i="1" dirty="0">
              <a:solidFill>
                <a:srgbClr val="FF0000"/>
              </a:solidFill>
            </a:endParaRPr>
          </a:p>
        </p:txBody>
      </p:sp>
    </p:spTree>
    <p:extLst>
      <p:ext uri="{BB962C8B-B14F-4D97-AF65-F5344CB8AC3E}">
        <p14:creationId xmlns:p14="http://schemas.microsoft.com/office/powerpoint/2010/main" val="2992331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1000"/>
                                        <p:tgtEl>
                                          <p:spTgt spid="5">
                                            <p:txEl>
                                              <p:pRg st="1" end="1"/>
                                            </p:txEl>
                                          </p:spTgt>
                                        </p:tgtEl>
                                      </p:cBhvr>
                                    </p:animEffect>
                                    <p:anim calcmode="lin" valueType="num">
                                      <p:cBhvr>
                                        <p:cTn id="3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nodeType="clickEffect">
                                  <p:stCondLst>
                                    <p:cond delay="0"/>
                                  </p:stCondLst>
                                  <p:iterate type="lt">
                                    <p:tmPct val="10000"/>
                                  </p:iterate>
                                  <p:childTnLst>
                                    <p:set>
                                      <p:cBhvr>
                                        <p:cTn id="44" dur="1" fill="hold">
                                          <p:stCondLst>
                                            <p:cond delay="0"/>
                                          </p:stCondLst>
                                        </p:cTn>
                                        <p:tgtEl>
                                          <p:spTgt spid="5">
                                            <p:txEl>
                                              <p:pRg st="2" end="2"/>
                                            </p:txEl>
                                          </p:spTgt>
                                        </p:tgtEl>
                                        <p:attrNameLst>
                                          <p:attrName>style.visibility</p:attrName>
                                        </p:attrNameLst>
                                      </p:cBhvr>
                                      <p:to>
                                        <p:strVal val="visible"/>
                                      </p:to>
                                    </p:set>
                                    <p:anim by="(-#ppt_w*2)" calcmode="lin" valueType="num">
                                      <p:cBhvr rctx="PPT">
                                        <p:cTn id="45" dur="500" autoRev="1" fill="hold">
                                          <p:stCondLst>
                                            <p:cond delay="0"/>
                                          </p:stCondLst>
                                        </p:cTn>
                                        <p:tgtEl>
                                          <p:spTgt spid="5">
                                            <p:txEl>
                                              <p:pRg st="2" end="2"/>
                                            </p:txEl>
                                          </p:spTgt>
                                        </p:tgtEl>
                                        <p:attrNameLst>
                                          <p:attrName>ppt_w</p:attrName>
                                        </p:attrNameLst>
                                      </p:cBhvr>
                                    </p:anim>
                                    <p:anim by="(#ppt_w*0.50)" calcmode="lin" valueType="num">
                                      <p:cBhvr>
                                        <p:cTn id="46" dur="500" decel="50000" autoRev="1" fill="hold">
                                          <p:stCondLst>
                                            <p:cond delay="0"/>
                                          </p:stCondLst>
                                        </p:cTn>
                                        <p:tgtEl>
                                          <p:spTgt spid="5">
                                            <p:txEl>
                                              <p:pRg st="2" end="2"/>
                                            </p:txEl>
                                          </p:spTgt>
                                        </p:tgtEl>
                                        <p:attrNameLst>
                                          <p:attrName>ppt_x</p:attrName>
                                        </p:attrNameLst>
                                      </p:cBhvr>
                                    </p:anim>
                                    <p:anim from="(-#ppt_h/2)" to="(#ppt_y)" calcmode="lin" valueType="num">
                                      <p:cBhvr>
                                        <p:cTn id="47" dur="1000" fill="hold">
                                          <p:stCondLst>
                                            <p:cond delay="0"/>
                                          </p:stCondLst>
                                        </p:cTn>
                                        <p:tgtEl>
                                          <p:spTgt spid="5">
                                            <p:txEl>
                                              <p:pRg st="2" end="2"/>
                                            </p:txEl>
                                          </p:spTgt>
                                        </p:tgtEl>
                                        <p:attrNameLst>
                                          <p:attrName>ppt_y</p:attrName>
                                        </p:attrNameLst>
                                      </p:cBhvr>
                                    </p:anim>
                                    <p:animRot by="21600000">
                                      <p:cBhvr>
                                        <p:cTn id="48" dur="1000" fill="hold">
                                          <p:stCondLst>
                                            <p:cond delay="0"/>
                                          </p:stCondLst>
                                        </p:cTn>
                                        <p:tgtEl>
                                          <p:spTgt spid="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04800"/>
            <a:ext cx="7038975" cy="4581525"/>
          </a:xfrm>
          <a:prstGeom prst="rect">
            <a:avLst/>
          </a:prstGeom>
        </p:spPr>
      </p:pic>
      <p:sp>
        <p:nvSpPr>
          <p:cNvPr id="4" name="TextBox 3"/>
          <p:cNvSpPr txBox="1"/>
          <p:nvPr/>
        </p:nvSpPr>
        <p:spPr>
          <a:xfrm>
            <a:off x="228600" y="5486400"/>
            <a:ext cx="8915400" cy="1200329"/>
          </a:xfrm>
          <a:prstGeom prst="rect">
            <a:avLst/>
          </a:prstGeom>
          <a:solidFill>
            <a:srgbClr val="FFFF00"/>
          </a:solidFill>
          <a:ln>
            <a:solidFill>
              <a:srgbClr val="FF0000"/>
            </a:solidFill>
          </a:ln>
        </p:spPr>
        <p:txBody>
          <a:bodyPr wrap="square" rtlCol="0">
            <a:spAutoFit/>
          </a:bodyPr>
          <a:lstStyle/>
          <a:p>
            <a:r>
              <a:rPr lang="en-US" sz="2400" dirty="0" smtClean="0"/>
              <a:t>“I was in the heart of the great Texas prairies. There wasn’t a car on the road after the truck went by. I tried to figure out what to do, how to get ahold of myself. If I could find a place to rest.”</a:t>
            </a:r>
            <a:endParaRPr lang="en-US" sz="2400" dirty="0"/>
          </a:p>
        </p:txBody>
      </p:sp>
    </p:spTree>
    <p:extLst>
      <p:ext uri="{BB962C8B-B14F-4D97-AF65-F5344CB8AC3E}">
        <p14:creationId xmlns:p14="http://schemas.microsoft.com/office/powerpoint/2010/main" val="2899133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sp>
        <p:nvSpPr>
          <p:cNvPr id="3" name="TextBox 2"/>
          <p:cNvSpPr txBox="1"/>
          <p:nvPr/>
        </p:nvSpPr>
        <p:spPr>
          <a:xfrm>
            <a:off x="2474248" y="457200"/>
            <a:ext cx="4396396" cy="923330"/>
          </a:xfrm>
          <a:prstGeom prst="rect">
            <a:avLst/>
          </a:prstGeom>
          <a:noFill/>
        </p:spPr>
        <p:txBody>
          <a:bodyPr wrap="none" rtlCol="0">
            <a:spAutoFit/>
          </a:bodyPr>
          <a:lstStyle/>
          <a:p>
            <a:r>
              <a:rPr lang="en-US" sz="5400" dirty="0" smtClean="0">
                <a:solidFill>
                  <a:srgbClr val="CC3300"/>
                </a:solidFill>
              </a:rPr>
              <a:t>Lucille Fletcher</a:t>
            </a:r>
            <a:endParaRPr lang="en-US" sz="5400" dirty="0">
              <a:solidFill>
                <a:srgbClr val="CC33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524000"/>
            <a:ext cx="2743200" cy="3124200"/>
          </a:xfrm>
          <a:prstGeom prst="rect">
            <a:avLst/>
          </a:prstGeom>
        </p:spPr>
      </p:pic>
      <p:sp>
        <p:nvSpPr>
          <p:cNvPr id="7" name="TextBox 6"/>
          <p:cNvSpPr txBox="1"/>
          <p:nvPr/>
        </p:nvSpPr>
        <p:spPr>
          <a:xfrm>
            <a:off x="3733801" y="1380530"/>
            <a:ext cx="4953000" cy="5262979"/>
          </a:xfrm>
          <a:prstGeom prst="rect">
            <a:avLst/>
          </a:prstGeom>
          <a:noFill/>
        </p:spPr>
        <p:txBody>
          <a:bodyPr wrap="square" rtlCol="0">
            <a:spAutoFit/>
          </a:bodyPr>
          <a:lstStyle/>
          <a:p>
            <a:r>
              <a:rPr lang="en-US" sz="2400" dirty="0">
                <a:solidFill>
                  <a:srgbClr val="501300"/>
                </a:solidFill>
              </a:rPr>
              <a:t>Violet Lucille Fletcher was born March 28, 1912, in Brooklyn, New York. Her parents were Matthew Emerson Fletcher, a marine draftsman, and the former Violet Anderson, a homemaker. </a:t>
            </a:r>
            <a:endParaRPr lang="en-US" sz="2400" dirty="0" smtClean="0">
              <a:solidFill>
                <a:srgbClr val="501300"/>
              </a:solidFill>
            </a:endParaRPr>
          </a:p>
          <a:p>
            <a:r>
              <a:rPr lang="en-US" sz="2400" dirty="0" smtClean="0">
                <a:solidFill>
                  <a:srgbClr val="501300"/>
                </a:solidFill>
              </a:rPr>
              <a:t>She </a:t>
            </a:r>
            <a:r>
              <a:rPr lang="en-US" sz="2400" dirty="0">
                <a:solidFill>
                  <a:srgbClr val="501300"/>
                </a:solidFill>
              </a:rPr>
              <a:t>graduated from Erasmus Hall High School in 1929 and then went to Vassar College, which was a women's university at that time. She earned a Bachelor of Arts degree in English in 1933, then took a $15 a week job as clerk-typist for CBS radio in New York City.</a:t>
            </a:r>
          </a:p>
        </p:txBody>
      </p:sp>
    </p:spTree>
    <p:extLst>
      <p:ext uri="{BB962C8B-B14F-4D97-AF65-F5344CB8AC3E}">
        <p14:creationId xmlns:p14="http://schemas.microsoft.com/office/powerpoint/2010/main" val="2819130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673" y="2286000"/>
            <a:ext cx="7640654" cy="4267200"/>
          </a:xfrm>
          <a:prstGeom prst="rect">
            <a:avLst/>
          </a:prstGeom>
        </p:spPr>
      </p:pic>
      <p:sp>
        <p:nvSpPr>
          <p:cNvPr id="4" name="TextBox 3"/>
          <p:cNvSpPr txBox="1"/>
          <p:nvPr/>
        </p:nvSpPr>
        <p:spPr>
          <a:xfrm>
            <a:off x="304800" y="230237"/>
            <a:ext cx="8534400" cy="1569660"/>
          </a:xfrm>
          <a:prstGeom prst="rect">
            <a:avLst/>
          </a:prstGeom>
          <a:noFill/>
        </p:spPr>
        <p:txBody>
          <a:bodyPr wrap="square" rtlCol="0">
            <a:spAutoFit/>
          </a:bodyPr>
          <a:lstStyle/>
          <a:p>
            <a:r>
              <a:rPr lang="en-US" sz="3200" dirty="0" smtClean="0"/>
              <a:t>Route 66 was used by many during the Depression of the 1930s as people sought their brighter future by heading to California.</a:t>
            </a:r>
            <a:endParaRPr lang="en-US" sz="3200" dirty="0"/>
          </a:p>
        </p:txBody>
      </p:sp>
    </p:spTree>
    <p:extLst>
      <p:ext uri="{BB962C8B-B14F-4D97-AF65-F5344CB8AC3E}">
        <p14:creationId xmlns:p14="http://schemas.microsoft.com/office/powerpoint/2010/main" val="9501390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38150"/>
            <a:ext cx="7726214" cy="4295775"/>
          </a:xfrm>
          <a:prstGeom prst="rect">
            <a:avLst/>
          </a:prstGeom>
        </p:spPr>
      </p:pic>
      <p:sp>
        <p:nvSpPr>
          <p:cNvPr id="4" name="TextBox 3"/>
          <p:cNvSpPr txBox="1"/>
          <p:nvPr/>
        </p:nvSpPr>
        <p:spPr>
          <a:xfrm>
            <a:off x="2247961" y="84207"/>
            <a:ext cx="5211491" cy="707886"/>
          </a:xfrm>
          <a:prstGeom prst="rect">
            <a:avLst/>
          </a:prstGeom>
          <a:solidFill>
            <a:srgbClr val="FFFF00"/>
          </a:solidFill>
        </p:spPr>
        <p:txBody>
          <a:bodyPr wrap="none" rtlCol="0">
            <a:spAutoFit/>
          </a:bodyPr>
          <a:lstStyle/>
          <a:p>
            <a:r>
              <a:rPr lang="en-US" sz="4000" dirty="0" smtClean="0"/>
              <a:t>Auto Camp of the 1940s</a:t>
            </a:r>
            <a:endParaRPr lang="en-US" sz="4000" dirty="0"/>
          </a:p>
        </p:txBody>
      </p:sp>
      <p:sp>
        <p:nvSpPr>
          <p:cNvPr id="5" name="TextBox 4"/>
          <p:cNvSpPr txBox="1"/>
          <p:nvPr/>
        </p:nvSpPr>
        <p:spPr>
          <a:xfrm>
            <a:off x="252846" y="4610100"/>
            <a:ext cx="8839200" cy="2246769"/>
          </a:xfrm>
          <a:prstGeom prst="rect">
            <a:avLst/>
          </a:prstGeom>
          <a:solidFill>
            <a:srgbClr val="FFFF00"/>
          </a:solidFill>
        </p:spPr>
        <p:txBody>
          <a:bodyPr wrap="square" rtlCol="0">
            <a:spAutoFit/>
          </a:bodyPr>
          <a:lstStyle/>
          <a:p>
            <a:r>
              <a:rPr lang="en-US" sz="2800" dirty="0" smtClean="0"/>
              <a:t>Auto camps were set up along Route 66 for weary travelers to take a break from the long-distance driving.</a:t>
            </a:r>
          </a:p>
          <a:p>
            <a:r>
              <a:rPr lang="en-US" sz="2800" dirty="0" smtClean="0"/>
              <a:t>Many people merely slept in their cars. Others pulled campers behind the cars or carried tents in the trunks </a:t>
            </a:r>
          </a:p>
          <a:p>
            <a:r>
              <a:rPr lang="en-US" sz="2800" dirty="0"/>
              <a:t>o</a:t>
            </a:r>
            <a:r>
              <a:rPr lang="en-US" sz="2800" dirty="0" smtClean="0"/>
              <a:t>f their cars.</a:t>
            </a:r>
            <a:endParaRPr lang="en-US" sz="2800" dirty="0"/>
          </a:p>
        </p:txBody>
      </p:sp>
    </p:spTree>
    <p:extLst>
      <p:ext uri="{BB962C8B-B14F-4D97-AF65-F5344CB8AC3E}">
        <p14:creationId xmlns:p14="http://schemas.microsoft.com/office/powerpoint/2010/main" val="2488241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4637" y="1762125"/>
            <a:ext cx="6329363" cy="4933802"/>
          </a:xfrm>
          <a:prstGeom prst="rect">
            <a:avLst/>
          </a:prstGeom>
        </p:spPr>
      </p:pic>
      <p:sp>
        <p:nvSpPr>
          <p:cNvPr id="4" name="TextBox 3"/>
          <p:cNvSpPr txBox="1"/>
          <p:nvPr/>
        </p:nvSpPr>
        <p:spPr>
          <a:xfrm>
            <a:off x="204693" y="501134"/>
            <a:ext cx="8939307" cy="954107"/>
          </a:xfrm>
          <a:prstGeom prst="rect">
            <a:avLst/>
          </a:prstGeom>
          <a:solidFill>
            <a:schemeClr val="accent6">
              <a:lumMod val="60000"/>
              <a:lumOff val="40000"/>
            </a:schemeClr>
          </a:solidFill>
        </p:spPr>
        <p:txBody>
          <a:bodyPr wrap="square" rtlCol="0">
            <a:spAutoFit/>
          </a:bodyPr>
          <a:lstStyle/>
          <a:p>
            <a:r>
              <a:rPr lang="en-US" sz="2800" dirty="0" smtClean="0"/>
              <a:t>“Crossing the Brooklyn Bridge that morning in the rain, I saw a man leaning against the cables.”</a:t>
            </a:r>
            <a:endParaRPr lang="en-US" sz="2800" dirty="0"/>
          </a:p>
        </p:txBody>
      </p:sp>
      <p:sp>
        <p:nvSpPr>
          <p:cNvPr id="5" name="TextBox 4"/>
          <p:cNvSpPr txBox="1"/>
          <p:nvPr/>
        </p:nvSpPr>
        <p:spPr>
          <a:xfrm rot="21018875">
            <a:off x="135789" y="2221420"/>
            <a:ext cx="5067093" cy="707886"/>
          </a:xfrm>
          <a:prstGeom prst="rect">
            <a:avLst/>
          </a:prstGeom>
          <a:solidFill>
            <a:schemeClr val="accent6">
              <a:lumMod val="40000"/>
              <a:lumOff val="60000"/>
            </a:schemeClr>
          </a:solidFill>
        </p:spPr>
        <p:txBody>
          <a:bodyPr wrap="none" rtlCol="0">
            <a:spAutoFit/>
          </a:bodyPr>
          <a:lstStyle/>
          <a:p>
            <a:r>
              <a:rPr lang="en-US" sz="4000" dirty="0" smtClean="0"/>
              <a:t>THE BROOKLYN BRIDGE</a:t>
            </a:r>
            <a:endParaRPr lang="en-US" sz="4000" dirty="0"/>
          </a:p>
        </p:txBody>
      </p:sp>
    </p:spTree>
    <p:extLst>
      <p:ext uri="{BB962C8B-B14F-4D97-AF65-F5344CB8AC3E}">
        <p14:creationId xmlns:p14="http://schemas.microsoft.com/office/powerpoint/2010/main" val="2944325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533400"/>
            <a:ext cx="5791200" cy="5846683"/>
          </a:xfrm>
          <a:prstGeom prst="rect">
            <a:avLst/>
          </a:prstGeom>
        </p:spPr>
      </p:pic>
      <p:sp>
        <p:nvSpPr>
          <p:cNvPr id="4" name="TextBox 3"/>
          <p:cNvSpPr txBox="1"/>
          <p:nvPr/>
        </p:nvSpPr>
        <p:spPr>
          <a:xfrm>
            <a:off x="228600" y="19050"/>
            <a:ext cx="2819399" cy="6894195"/>
          </a:xfrm>
          <a:prstGeom prst="rect">
            <a:avLst/>
          </a:prstGeom>
          <a:noFill/>
        </p:spPr>
        <p:txBody>
          <a:bodyPr wrap="square" rtlCol="0">
            <a:spAutoFit/>
          </a:bodyPr>
          <a:lstStyle/>
          <a:p>
            <a:r>
              <a:rPr lang="en-US" sz="2600" b="1" dirty="0"/>
              <a:t>Each day, over 100,000 cars cross the Pulaski Skyway, a span of bridges that feed in and out of the Holland Tunnel connecting Manhattan and New Jersey. Traffic-choked, with hair-raising curves, slopes and exits, the Skyway is loved by few, but needed by </a:t>
            </a:r>
            <a:r>
              <a:rPr lang="en-US" sz="2600" b="1" dirty="0" smtClean="0"/>
              <a:t>many.</a:t>
            </a:r>
            <a:endParaRPr lang="en-US" sz="2600" dirty="0"/>
          </a:p>
        </p:txBody>
      </p:sp>
    </p:spTree>
    <p:extLst>
      <p:ext uri="{BB962C8B-B14F-4D97-AF65-F5344CB8AC3E}">
        <p14:creationId xmlns:p14="http://schemas.microsoft.com/office/powerpoint/2010/main" val="3108491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609600" y="152400"/>
            <a:ext cx="7680960" cy="6477000"/>
          </a:xfrm>
          <a:prstGeom prst="rect">
            <a:avLst/>
          </a:prstGeom>
        </p:spPr>
        <p:txBody>
          <a:bodyPr/>
          <a:lstStyle/>
          <a:p>
            <a:endParaRPr lang="en-US" dirty="0"/>
          </a:p>
        </p:txBody>
      </p:sp>
      <p:sp>
        <p:nvSpPr>
          <p:cNvPr id="4" name="Rectangle 2"/>
          <p:cNvSpPr>
            <a:spLocks noGrp="1" noChangeArrowheads="1"/>
          </p:cNvSpPr>
          <p:nvPr>
            <p:ph type="title"/>
          </p:nvPr>
        </p:nvSpPr>
        <p:spPr>
          <a:xfrm>
            <a:off x="533400" y="228600"/>
            <a:ext cx="8229600" cy="1143000"/>
          </a:xfrm>
        </p:spPr>
        <p:txBody>
          <a:bodyPr/>
          <a:lstStyle/>
          <a:p>
            <a:pPr algn="ctr" eaLnBrk="1" hangingPunct="1"/>
            <a:r>
              <a:rPr lang="en-US" b="1" u="sng" dirty="0"/>
              <a:t>C</a:t>
            </a:r>
            <a:r>
              <a:rPr lang="en-US" b="1" u="sng" dirty="0" smtClean="0"/>
              <a:t>HARACTERS</a:t>
            </a:r>
          </a:p>
        </p:txBody>
      </p:sp>
      <p:sp>
        <p:nvSpPr>
          <p:cNvPr id="5" name="Rectangle 3"/>
          <p:cNvSpPr txBox="1">
            <a:spLocks noChangeArrowheads="1"/>
          </p:cNvSpPr>
          <p:nvPr/>
        </p:nvSpPr>
        <p:spPr>
          <a:xfrm>
            <a:off x="457200" y="1600200"/>
            <a:ext cx="4038600" cy="1524000"/>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ctr">
              <a:buFontTx/>
              <a:buNone/>
            </a:pPr>
            <a:r>
              <a:rPr lang="en-US" sz="3600" dirty="0" smtClean="0"/>
              <a:t>Protagonist</a:t>
            </a:r>
          </a:p>
          <a:p>
            <a:pPr algn="ctr"/>
            <a:r>
              <a:rPr lang="en-US" sz="2000" dirty="0" smtClean="0"/>
              <a:t>Ronald Adams</a:t>
            </a:r>
          </a:p>
        </p:txBody>
      </p:sp>
      <p:sp>
        <p:nvSpPr>
          <p:cNvPr id="6" name="Rectangle 4"/>
          <p:cNvSpPr txBox="1">
            <a:spLocks noChangeArrowheads="1"/>
          </p:cNvSpPr>
          <p:nvPr/>
        </p:nvSpPr>
        <p:spPr>
          <a:xfrm>
            <a:off x="4648200" y="1524000"/>
            <a:ext cx="4038600" cy="1828800"/>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ctr">
              <a:buFontTx/>
              <a:buNone/>
            </a:pPr>
            <a:r>
              <a:rPr lang="en-US" sz="3600" dirty="0" smtClean="0"/>
              <a:t>Antagonist</a:t>
            </a:r>
          </a:p>
          <a:p>
            <a:pPr algn="ctr"/>
            <a:r>
              <a:rPr lang="en-US" sz="2000" dirty="0" smtClean="0"/>
              <a:t>Phantom Hitchhiker (Voice)</a:t>
            </a:r>
          </a:p>
        </p:txBody>
      </p:sp>
      <p:sp>
        <p:nvSpPr>
          <p:cNvPr id="7" name="Text Box 6"/>
          <p:cNvSpPr txBox="1">
            <a:spLocks noChangeArrowheads="1"/>
          </p:cNvSpPr>
          <p:nvPr/>
        </p:nvSpPr>
        <p:spPr bwMode="auto">
          <a:xfrm>
            <a:off x="990600" y="3657600"/>
            <a:ext cx="37338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000" dirty="0"/>
              <a:t>Adams’s Mother    	                      </a:t>
            </a:r>
          </a:p>
          <a:p>
            <a:pPr eaLnBrk="1" hangingPunct="1">
              <a:spcBef>
                <a:spcPct val="50000"/>
              </a:spcBef>
              <a:buFontTx/>
              <a:buChar char="•"/>
            </a:pPr>
            <a:r>
              <a:rPr lang="en-US" sz="2000" dirty="0"/>
              <a:t>Orson Welles</a:t>
            </a:r>
          </a:p>
          <a:p>
            <a:pPr eaLnBrk="1" hangingPunct="1">
              <a:spcBef>
                <a:spcPct val="50000"/>
              </a:spcBef>
              <a:buFontTx/>
              <a:buChar char="•"/>
            </a:pPr>
            <a:r>
              <a:rPr lang="en-US" dirty="0"/>
              <a:t>Mechanic</a:t>
            </a:r>
          </a:p>
          <a:p>
            <a:pPr eaLnBrk="1" hangingPunct="1">
              <a:spcBef>
                <a:spcPct val="50000"/>
              </a:spcBef>
              <a:buFontTx/>
              <a:buChar char="•"/>
            </a:pPr>
            <a:r>
              <a:rPr lang="en-US" dirty="0"/>
              <a:t>Henry, a sleepy man</a:t>
            </a:r>
          </a:p>
          <a:p>
            <a:pPr eaLnBrk="1" hangingPunct="1">
              <a:spcBef>
                <a:spcPct val="50000"/>
              </a:spcBef>
              <a:buFontTx/>
              <a:buChar char="•"/>
            </a:pPr>
            <a:r>
              <a:rPr lang="en-US" dirty="0"/>
              <a:t>Woman’s Voice (Henry’s wife)</a:t>
            </a:r>
          </a:p>
          <a:p>
            <a:pPr eaLnBrk="1" hangingPunct="1">
              <a:spcBef>
                <a:spcPct val="50000"/>
              </a:spcBef>
              <a:buFontTx/>
              <a:buChar char="•"/>
            </a:pPr>
            <a:r>
              <a:rPr lang="en-US" dirty="0"/>
              <a:t>Mrs. Whitney </a:t>
            </a:r>
          </a:p>
        </p:txBody>
      </p:sp>
      <p:sp>
        <p:nvSpPr>
          <p:cNvPr id="8" name="Text Box 7"/>
          <p:cNvSpPr txBox="1">
            <a:spLocks noChangeArrowheads="1"/>
          </p:cNvSpPr>
          <p:nvPr/>
        </p:nvSpPr>
        <p:spPr bwMode="auto">
          <a:xfrm>
            <a:off x="1066800" y="2895600"/>
            <a:ext cx="762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dirty="0"/>
              <a:t>Minor Characters</a:t>
            </a:r>
          </a:p>
        </p:txBody>
      </p:sp>
      <p:sp>
        <p:nvSpPr>
          <p:cNvPr id="9" name="Text Box 8"/>
          <p:cNvSpPr txBox="1">
            <a:spLocks noChangeArrowheads="1"/>
          </p:cNvSpPr>
          <p:nvPr/>
        </p:nvSpPr>
        <p:spPr bwMode="auto">
          <a:xfrm>
            <a:off x="5181600" y="3657600"/>
            <a:ext cx="32766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000" dirty="0"/>
              <a:t>Hitchhiker Girl</a:t>
            </a:r>
          </a:p>
          <a:p>
            <a:pPr eaLnBrk="1" hangingPunct="1">
              <a:spcBef>
                <a:spcPct val="50000"/>
              </a:spcBef>
              <a:buFontTx/>
              <a:buChar char="•"/>
            </a:pPr>
            <a:r>
              <a:rPr lang="en-US" sz="2000" dirty="0"/>
              <a:t>Operator</a:t>
            </a:r>
          </a:p>
          <a:p>
            <a:pPr eaLnBrk="1" hangingPunct="1">
              <a:spcBef>
                <a:spcPct val="50000"/>
              </a:spcBef>
              <a:buFontTx/>
              <a:buChar char="•"/>
            </a:pPr>
            <a:r>
              <a:rPr lang="en-US" sz="2000" dirty="0"/>
              <a:t>Long-distance Operator</a:t>
            </a:r>
          </a:p>
          <a:p>
            <a:pPr eaLnBrk="1" hangingPunct="1">
              <a:spcBef>
                <a:spcPct val="50000"/>
              </a:spcBef>
              <a:buFontTx/>
              <a:buChar char="•"/>
            </a:pPr>
            <a:r>
              <a:rPr lang="en-US" sz="2000" dirty="0"/>
              <a:t>Albuquerque Operator</a:t>
            </a:r>
          </a:p>
          <a:p>
            <a:pPr eaLnBrk="1" hangingPunct="1">
              <a:spcBef>
                <a:spcPct val="50000"/>
              </a:spcBef>
              <a:buFontTx/>
              <a:buChar char="•"/>
            </a:pPr>
            <a:r>
              <a:rPr lang="en-US" sz="2000" dirty="0"/>
              <a:t>New York Operator</a:t>
            </a:r>
          </a:p>
        </p:txBody>
      </p:sp>
    </p:spTree>
    <p:extLst>
      <p:ext uri="{BB962C8B-B14F-4D97-AF65-F5344CB8AC3E}">
        <p14:creationId xmlns:p14="http://schemas.microsoft.com/office/powerpoint/2010/main" val="771778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3716" y="-3629"/>
            <a:ext cx="9344890" cy="6858000"/>
          </a:xfrm>
          <a:prstGeom prst="rect">
            <a:avLst/>
          </a:prstGeom>
        </p:spPr>
      </p:pic>
      <p:sp>
        <p:nvSpPr>
          <p:cNvPr id="4" name="TextBox 3"/>
          <p:cNvSpPr txBox="1"/>
          <p:nvPr/>
        </p:nvSpPr>
        <p:spPr>
          <a:xfrm>
            <a:off x="547255" y="1600200"/>
            <a:ext cx="8610600" cy="769441"/>
          </a:xfrm>
          <a:prstGeom prst="rect">
            <a:avLst/>
          </a:prstGeom>
          <a:solidFill>
            <a:srgbClr val="FFFF00"/>
          </a:solidFill>
        </p:spPr>
        <p:txBody>
          <a:bodyPr wrap="square" rtlCol="0">
            <a:spAutoFit/>
          </a:bodyPr>
          <a:lstStyle/>
          <a:p>
            <a:pPr algn="ctr"/>
            <a:r>
              <a:rPr lang="en-US" sz="4400" b="1" dirty="0" smtClean="0">
                <a:solidFill>
                  <a:schemeClr val="tx2">
                    <a:lumMod val="40000"/>
                    <a:lumOff val="60000"/>
                  </a:schemeClr>
                </a:solidFill>
                <a:latin typeface="Heavy Heap" pitchFamily="2" charset="0"/>
              </a:rPr>
              <a:t>IS SEEING BELIEVING?</a:t>
            </a:r>
            <a:endParaRPr lang="en-US" sz="4400" b="1" dirty="0">
              <a:solidFill>
                <a:schemeClr val="tx2">
                  <a:lumMod val="40000"/>
                  <a:lumOff val="60000"/>
                </a:schemeClr>
              </a:solidFill>
              <a:latin typeface="Heavy Heap" pitchFamily="2" charset="0"/>
            </a:endParaRPr>
          </a:p>
        </p:txBody>
      </p:sp>
      <p:sp>
        <p:nvSpPr>
          <p:cNvPr id="6" name="TextBox 5"/>
          <p:cNvSpPr txBox="1"/>
          <p:nvPr/>
        </p:nvSpPr>
        <p:spPr>
          <a:xfrm>
            <a:off x="2057400" y="322362"/>
            <a:ext cx="5742278" cy="707886"/>
          </a:xfrm>
          <a:prstGeom prst="rect">
            <a:avLst/>
          </a:prstGeom>
          <a:solidFill>
            <a:srgbClr val="FFFF00"/>
          </a:solidFill>
        </p:spPr>
        <p:txBody>
          <a:bodyPr wrap="none" rtlCol="0">
            <a:spAutoFit/>
          </a:bodyPr>
          <a:lstStyle/>
          <a:p>
            <a:r>
              <a:rPr lang="en-US" sz="4000" dirty="0" smtClean="0">
                <a:solidFill>
                  <a:srgbClr val="FF0000"/>
                </a:solidFill>
                <a:latin typeface="Arnprior" pitchFamily="2" charset="0"/>
              </a:rPr>
              <a:t>GET READY TO READ</a:t>
            </a:r>
            <a:endParaRPr lang="en-US" sz="4000" dirty="0">
              <a:solidFill>
                <a:srgbClr val="FF0000"/>
              </a:solidFill>
              <a:latin typeface="Arnprior" pitchFamily="2" charset="0"/>
            </a:endParaRPr>
          </a:p>
        </p:txBody>
      </p:sp>
      <p:sp>
        <p:nvSpPr>
          <p:cNvPr id="7" name="TextBox 6"/>
          <p:cNvSpPr txBox="1"/>
          <p:nvPr/>
        </p:nvSpPr>
        <p:spPr>
          <a:xfrm>
            <a:off x="547255" y="2451675"/>
            <a:ext cx="8472191" cy="584775"/>
          </a:xfrm>
          <a:prstGeom prst="rect">
            <a:avLst/>
          </a:prstGeom>
          <a:solidFill>
            <a:srgbClr val="FFFF00"/>
          </a:solidFill>
        </p:spPr>
        <p:txBody>
          <a:bodyPr wrap="none" rtlCol="0">
            <a:spAutoFit/>
          </a:bodyPr>
          <a:lstStyle/>
          <a:p>
            <a:r>
              <a:rPr lang="en-US" sz="3200" b="1" dirty="0" smtClean="0">
                <a:solidFill>
                  <a:srgbClr val="CC3300"/>
                </a:solidFill>
                <a:latin typeface="Chiller" pitchFamily="82" charset="0"/>
              </a:rPr>
              <a:t>HAVE YOU EVER SEEN SOMETHING YOU COULDN’T EXPLAIN?</a:t>
            </a:r>
            <a:endParaRPr lang="en-US" sz="3200" b="1" dirty="0">
              <a:solidFill>
                <a:srgbClr val="CC3300"/>
              </a:solidFill>
              <a:latin typeface="Chiller" pitchFamily="82" charset="0"/>
            </a:endParaRPr>
          </a:p>
        </p:txBody>
      </p:sp>
      <p:sp>
        <p:nvSpPr>
          <p:cNvPr id="8" name="TextBox 7"/>
          <p:cNvSpPr txBox="1"/>
          <p:nvPr/>
        </p:nvSpPr>
        <p:spPr>
          <a:xfrm>
            <a:off x="285858" y="3425371"/>
            <a:ext cx="8705742" cy="1200329"/>
          </a:xfrm>
          <a:prstGeom prst="rect">
            <a:avLst/>
          </a:prstGeom>
          <a:solidFill>
            <a:srgbClr val="FFFF00"/>
          </a:solidFill>
        </p:spPr>
        <p:txBody>
          <a:bodyPr wrap="square" rtlCol="0">
            <a:spAutoFit/>
          </a:bodyPr>
          <a:lstStyle/>
          <a:p>
            <a:r>
              <a:rPr lang="en-US" sz="3600" dirty="0" smtClean="0">
                <a:latin typeface="Chiller" pitchFamily="82" charset="0"/>
              </a:rPr>
              <a:t>Was that a man in the alley or was that only a shadow? What was that bright shape that streaked across the sky? </a:t>
            </a:r>
            <a:endParaRPr lang="en-US" sz="3600" dirty="0">
              <a:latin typeface="Chiller" pitchFamily="82" charset="0"/>
            </a:endParaRPr>
          </a:p>
        </p:txBody>
      </p:sp>
      <p:sp>
        <p:nvSpPr>
          <p:cNvPr id="10" name="TextBox 9"/>
          <p:cNvSpPr txBox="1"/>
          <p:nvPr/>
        </p:nvSpPr>
        <p:spPr>
          <a:xfrm>
            <a:off x="106129" y="5181600"/>
            <a:ext cx="9123010" cy="1754326"/>
          </a:xfrm>
          <a:prstGeom prst="rect">
            <a:avLst/>
          </a:prstGeom>
          <a:solidFill>
            <a:srgbClr val="FFFF00"/>
          </a:solidFill>
        </p:spPr>
        <p:txBody>
          <a:bodyPr wrap="none" rtlCol="0">
            <a:spAutoFit/>
          </a:bodyPr>
          <a:lstStyle/>
          <a:p>
            <a:r>
              <a:rPr lang="en-US" sz="3600" b="1" dirty="0" smtClean="0">
                <a:solidFill>
                  <a:srgbClr val="CC3300"/>
                </a:solidFill>
                <a:latin typeface="Chiller" pitchFamily="82" charset="0"/>
              </a:rPr>
              <a:t>Ronald Adams is driving across the country on Route 66.</a:t>
            </a:r>
          </a:p>
          <a:p>
            <a:r>
              <a:rPr lang="en-US" sz="3600" b="1" dirty="0" smtClean="0">
                <a:solidFill>
                  <a:srgbClr val="CC3300"/>
                </a:solidFill>
                <a:latin typeface="Chiller" pitchFamily="82" charset="0"/>
              </a:rPr>
              <a:t>He is desperate to prove that what he is seeing can be explained!</a:t>
            </a:r>
          </a:p>
          <a:p>
            <a:r>
              <a:rPr lang="en-US" sz="3600" b="1" dirty="0" smtClean="0">
                <a:solidFill>
                  <a:srgbClr val="CC3300"/>
                </a:solidFill>
                <a:latin typeface="Chiller" pitchFamily="82" charset="0"/>
              </a:rPr>
              <a:t>Get ready to read the suspense drama. </a:t>
            </a:r>
            <a:r>
              <a:rPr lang="en-US" sz="3600" b="1" u="sng" dirty="0" smtClean="0">
                <a:solidFill>
                  <a:srgbClr val="CC3300"/>
                </a:solidFill>
                <a:latin typeface="Chiller" pitchFamily="82" charset="0"/>
              </a:rPr>
              <a:t>The Hitchhiker!</a:t>
            </a:r>
          </a:p>
        </p:txBody>
      </p:sp>
    </p:spTree>
    <p:extLst>
      <p:ext uri="{BB962C8B-B14F-4D97-AF65-F5344CB8AC3E}">
        <p14:creationId xmlns:p14="http://schemas.microsoft.com/office/powerpoint/2010/main" val="4147212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heckerboard(across)">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heckerboard(across)">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27" dur="500"/>
                                        <p:tgtEl>
                                          <p:spTgt spid="10">
                                            <p:txEl>
                                              <p:pRg st="0" end="0"/>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checkerboard(across)">
                                      <p:cBhvr>
                                        <p:cTn id="30" dur="500"/>
                                        <p:tgtEl>
                                          <p:spTgt spid="10">
                                            <p:txEl>
                                              <p:pRg st="1" end="1"/>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checkerboard(across)">
                                      <p:cBhvr>
                                        <p:cTn id="3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927" y="-13855"/>
            <a:ext cx="9344890" cy="6858000"/>
          </a:xfrm>
          <a:prstGeom prst="rect">
            <a:avLst/>
          </a:prstGeom>
        </p:spPr>
      </p:pic>
      <p:sp>
        <p:nvSpPr>
          <p:cNvPr id="3" name="TextBox 2"/>
          <p:cNvSpPr txBox="1"/>
          <p:nvPr/>
        </p:nvSpPr>
        <p:spPr>
          <a:xfrm>
            <a:off x="381000" y="152400"/>
            <a:ext cx="4952999" cy="6463308"/>
          </a:xfrm>
          <a:prstGeom prst="rect">
            <a:avLst/>
          </a:prstGeom>
          <a:noFill/>
        </p:spPr>
        <p:txBody>
          <a:bodyPr wrap="square" rtlCol="0">
            <a:spAutoFit/>
          </a:bodyPr>
          <a:lstStyle/>
          <a:p>
            <a:r>
              <a:rPr lang="en-US" dirty="0"/>
              <a:t>Lucille was a writer at heart. She spent a few days writing a story about a man who drove across the United States and was shadowed by the same hitchhiker everywhere. T</a:t>
            </a:r>
            <a:r>
              <a:rPr lang="en-US" dirty="0" smtClean="0"/>
              <a:t>he story was shown  </a:t>
            </a:r>
            <a:r>
              <a:rPr lang="en-US" dirty="0"/>
              <a:t>to </a:t>
            </a:r>
            <a:r>
              <a:rPr lang="en-US" dirty="0" smtClean="0"/>
              <a:t>actor, </a:t>
            </a:r>
            <a:r>
              <a:rPr lang="en-US" dirty="0"/>
              <a:t>Orson Welles, who showed it to the production staff for the series </a:t>
            </a:r>
            <a:r>
              <a:rPr lang="en-US" b="1" i="1" dirty="0"/>
              <a:t>Suspense!</a:t>
            </a:r>
            <a:r>
              <a:rPr lang="en-US" dirty="0"/>
              <a:t> The episode, </a:t>
            </a:r>
            <a:r>
              <a:rPr lang="en-US" b="1" i="1" dirty="0"/>
              <a:t>"The Hitchhiker",</a:t>
            </a:r>
            <a:r>
              <a:rPr lang="en-US" dirty="0"/>
              <a:t> aired on September 2, 1942. </a:t>
            </a:r>
            <a:endParaRPr lang="en-US" dirty="0" smtClean="0"/>
          </a:p>
          <a:p>
            <a:r>
              <a:rPr lang="en-US" dirty="0" smtClean="0"/>
              <a:t>Orson </a:t>
            </a:r>
            <a:r>
              <a:rPr lang="en-US" dirty="0"/>
              <a:t>Welles was Ron Adams who drove from Manhattan to Los Angeles on business. It was repeated several times on </a:t>
            </a:r>
            <a:r>
              <a:rPr lang="en-US" b="1" i="1" dirty="0"/>
              <a:t>Suspense!</a:t>
            </a:r>
            <a:r>
              <a:rPr lang="en-US" dirty="0"/>
              <a:t> and other series. The story changed her status at CBS from clerk-typist to scriptwriter. </a:t>
            </a:r>
            <a:endParaRPr lang="en-US" dirty="0" smtClean="0"/>
          </a:p>
          <a:p>
            <a:endParaRPr lang="en-US" dirty="0"/>
          </a:p>
          <a:p>
            <a:r>
              <a:rPr lang="en-US" dirty="0" smtClean="0"/>
              <a:t>She </a:t>
            </a:r>
            <a:r>
              <a:rPr lang="en-US" dirty="0"/>
              <a:t>wrote many other scripts, including another for </a:t>
            </a:r>
            <a:r>
              <a:rPr lang="en-US" b="1" i="1" dirty="0"/>
              <a:t>Suspense!, "Sorry, Wrong Number"</a:t>
            </a:r>
            <a:r>
              <a:rPr lang="en-US" dirty="0"/>
              <a:t>, which also became a hit motion picture, for which she also wrote the script</a:t>
            </a:r>
            <a:r>
              <a:rPr lang="en-US" b="1" i="1" dirty="0"/>
              <a:t>. "The Hitchhiker"</a:t>
            </a:r>
            <a:r>
              <a:rPr lang="en-US" dirty="0"/>
              <a:t> was also revised as an episode of TV's </a:t>
            </a:r>
            <a:r>
              <a:rPr lang="en-US" b="1" i="1" dirty="0"/>
              <a:t>The Twilight Zone, </a:t>
            </a:r>
            <a:r>
              <a:rPr lang="en-US" dirty="0"/>
              <a:t>featuring </a:t>
            </a:r>
            <a:r>
              <a:rPr lang="en-US" b="1" i="1" dirty="0"/>
              <a:t>Leonard Strong</a:t>
            </a:r>
            <a:r>
              <a:rPr lang="en-US" dirty="0"/>
              <a:t> (1908-80) in the role of the </a:t>
            </a:r>
            <a:r>
              <a:rPr lang="en-US" dirty="0" smtClean="0"/>
              <a:t>hitchhiker </a:t>
            </a:r>
            <a:r>
              <a:rPr lang="en-US" dirty="0"/>
              <a:t>and</a:t>
            </a:r>
            <a:r>
              <a:rPr lang="en-US" b="1" i="1" dirty="0"/>
              <a:t> </a:t>
            </a:r>
            <a:r>
              <a:rPr lang="en-US" b="1" i="1" dirty="0" err="1" smtClean="0"/>
              <a:t>Inger</a:t>
            </a:r>
            <a:r>
              <a:rPr lang="en-US" b="1" i="1" dirty="0" smtClean="0"/>
              <a:t> Stevens </a:t>
            </a:r>
            <a:r>
              <a:rPr lang="en-US" dirty="0"/>
              <a:t>(1934-70) in the Orson Welles part as Nan Adams.</a:t>
            </a:r>
            <a:br>
              <a:rPr lang="en-US" dirty="0"/>
            </a:b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04215">
            <a:off x="5718337" y="712989"/>
            <a:ext cx="3290693" cy="246802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42770">
            <a:off x="5559383" y="3886466"/>
            <a:ext cx="3401666" cy="2480381"/>
          </a:xfrm>
          <a:prstGeom prst="rect">
            <a:avLst/>
          </a:prstGeom>
        </p:spPr>
      </p:pic>
    </p:spTree>
    <p:extLst>
      <p:ext uri="{BB962C8B-B14F-4D97-AF65-F5344CB8AC3E}">
        <p14:creationId xmlns:p14="http://schemas.microsoft.com/office/powerpoint/2010/main" val="34321385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4636" y="0"/>
            <a:ext cx="9344890" cy="6858000"/>
          </a:xfrm>
          <a:prstGeom prst="rect">
            <a:avLst/>
          </a:prstGeom>
        </p:spPr>
      </p:pic>
      <p:sp>
        <p:nvSpPr>
          <p:cNvPr id="3" name="TextBox 2"/>
          <p:cNvSpPr txBox="1"/>
          <p:nvPr/>
        </p:nvSpPr>
        <p:spPr>
          <a:xfrm>
            <a:off x="4637809" y="152399"/>
            <a:ext cx="4586813" cy="5509200"/>
          </a:xfrm>
          <a:prstGeom prst="rect">
            <a:avLst/>
          </a:prstGeom>
          <a:noFill/>
        </p:spPr>
        <p:txBody>
          <a:bodyPr wrap="square" rtlCol="0">
            <a:spAutoFit/>
          </a:bodyPr>
          <a:lstStyle/>
          <a:p>
            <a:r>
              <a:rPr lang="en-US" sz="3200" dirty="0">
                <a:solidFill>
                  <a:srgbClr val="CC3300"/>
                </a:solidFill>
              </a:rPr>
              <a:t>S</a:t>
            </a:r>
            <a:r>
              <a:rPr lang="en-US" sz="3200" dirty="0" smtClean="0">
                <a:solidFill>
                  <a:srgbClr val="CC3300"/>
                </a:solidFill>
              </a:rPr>
              <a:t>he </a:t>
            </a:r>
            <a:r>
              <a:rPr lang="en-US" sz="3200" dirty="0">
                <a:solidFill>
                  <a:srgbClr val="CC3300"/>
                </a:solidFill>
              </a:rPr>
              <a:t>spent the rest of her life writing nine mystery novels at her homes in suburban </a:t>
            </a:r>
            <a:r>
              <a:rPr lang="en-US" sz="3200" dirty="0" smtClean="0">
                <a:solidFill>
                  <a:srgbClr val="CC3300"/>
                </a:solidFill>
              </a:rPr>
              <a:t>Philadelphia</a:t>
            </a:r>
            <a:r>
              <a:rPr lang="en-US" sz="3200" dirty="0">
                <a:solidFill>
                  <a:srgbClr val="CC3300"/>
                </a:solidFill>
              </a:rPr>
              <a:t>.</a:t>
            </a:r>
            <a:r>
              <a:rPr lang="en-US" sz="3200" dirty="0" smtClean="0">
                <a:solidFill>
                  <a:srgbClr val="CC3300"/>
                </a:solidFill>
              </a:rPr>
              <a:t>  </a:t>
            </a:r>
          </a:p>
          <a:p>
            <a:endParaRPr lang="en-US" sz="3200" dirty="0" smtClean="0">
              <a:solidFill>
                <a:srgbClr val="CC3300"/>
              </a:solidFill>
            </a:endParaRPr>
          </a:p>
          <a:p>
            <a:r>
              <a:rPr lang="en-US" sz="3200" dirty="0" smtClean="0">
                <a:solidFill>
                  <a:srgbClr val="CC3300"/>
                </a:solidFill>
              </a:rPr>
              <a:t>Lucille </a:t>
            </a:r>
            <a:r>
              <a:rPr lang="en-US" sz="3200" dirty="0">
                <a:solidFill>
                  <a:srgbClr val="CC3300"/>
                </a:solidFill>
              </a:rPr>
              <a:t>died in Langhorne, Pennsylvania, on August 31, 2000, of a stroke at her home. She was 88 years old.</a:t>
            </a:r>
            <a:r>
              <a:rPr lang="en-US" sz="3200" dirty="0"/>
              <a:t/>
            </a:r>
            <a:br>
              <a:rPr lang="en-US" sz="3200" dirty="0"/>
            </a:br>
            <a:endParaRPr lang="en-US" sz="32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87424">
            <a:off x="157161" y="1342333"/>
            <a:ext cx="4348477" cy="3465193"/>
          </a:xfrm>
          <a:prstGeom prst="rect">
            <a:avLst/>
          </a:prstGeom>
        </p:spPr>
      </p:pic>
    </p:spTree>
    <p:extLst>
      <p:ext uri="{BB962C8B-B14F-4D97-AF65-F5344CB8AC3E}">
        <p14:creationId xmlns:p14="http://schemas.microsoft.com/office/powerpoint/2010/main" val="1838098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90500"/>
            <a:ext cx="5177940" cy="6477000"/>
          </a:xfrm>
          <a:prstGeom prst="rect">
            <a:avLst/>
          </a:prstGeom>
        </p:spPr>
      </p:pic>
      <p:sp>
        <p:nvSpPr>
          <p:cNvPr id="4" name="TextBox 3"/>
          <p:cNvSpPr txBox="1"/>
          <p:nvPr/>
        </p:nvSpPr>
        <p:spPr>
          <a:xfrm>
            <a:off x="5893147" y="442041"/>
            <a:ext cx="3250853" cy="677108"/>
          </a:xfrm>
          <a:prstGeom prst="rect">
            <a:avLst/>
          </a:prstGeom>
          <a:noFill/>
        </p:spPr>
        <p:txBody>
          <a:bodyPr wrap="square" rtlCol="0">
            <a:spAutoFit/>
          </a:bodyPr>
          <a:lstStyle/>
          <a:p>
            <a:r>
              <a:rPr lang="en-US" sz="3800" dirty="0" smtClean="0"/>
              <a:t>ORSON WELLES</a:t>
            </a:r>
            <a:endParaRPr lang="en-US" sz="3800" dirty="0"/>
          </a:p>
        </p:txBody>
      </p:sp>
      <p:sp>
        <p:nvSpPr>
          <p:cNvPr id="5" name="TextBox 4"/>
          <p:cNvSpPr txBox="1"/>
          <p:nvPr/>
        </p:nvSpPr>
        <p:spPr>
          <a:xfrm>
            <a:off x="5893146" y="1225689"/>
            <a:ext cx="3250853" cy="5632311"/>
          </a:xfrm>
          <a:prstGeom prst="rect">
            <a:avLst/>
          </a:prstGeom>
          <a:noFill/>
        </p:spPr>
        <p:txBody>
          <a:bodyPr wrap="square" rtlCol="0">
            <a:spAutoFit/>
          </a:bodyPr>
          <a:lstStyle/>
          <a:p>
            <a:r>
              <a:rPr lang="en-US" sz="2000" b="1" dirty="0"/>
              <a:t>On October 30, 1938, he directed the </a:t>
            </a:r>
            <a:r>
              <a:rPr lang="en-US" sz="2000" b="1" i="1" dirty="0"/>
              <a:t>Mercury Theatre on the Air </a:t>
            </a:r>
            <a:r>
              <a:rPr lang="en-US" sz="2000" b="1" dirty="0"/>
              <a:t>in a dramatization of “War of the Worlds,” based on the H. G. Wells novel. </a:t>
            </a:r>
            <a:endParaRPr lang="en-US" sz="2000" b="1" dirty="0" smtClean="0"/>
          </a:p>
          <a:p>
            <a:endParaRPr lang="en-US" sz="2000" b="1" dirty="0"/>
          </a:p>
          <a:p>
            <a:r>
              <a:rPr lang="en-US" sz="2000" b="1" dirty="0" smtClean="0"/>
              <a:t>Welles </a:t>
            </a:r>
            <a:r>
              <a:rPr lang="en-US" sz="2000" b="1" dirty="0"/>
              <a:t>set the events in </a:t>
            </a:r>
            <a:r>
              <a:rPr lang="en-US" sz="2000" b="1" dirty="0" smtClean="0"/>
              <a:t>contemporary </a:t>
            </a:r>
            <a:r>
              <a:rPr lang="en-US" sz="2000" b="1" dirty="0"/>
              <a:t>locations (the landing spot for the Martian invasion, Grover’s Mill, New Jersey, was chosen at random with a New Jersey road map) and dramatized it in the style of a musical program interrupted by news bulletins, complete with eye-witness accounts</a:t>
            </a:r>
            <a:r>
              <a:rPr lang="en-US" b="1" dirty="0"/>
              <a:t>.</a:t>
            </a:r>
            <a:endParaRPr lang="en-US" dirty="0"/>
          </a:p>
        </p:txBody>
      </p:sp>
    </p:spTree>
    <p:extLst>
      <p:ext uri="{BB962C8B-B14F-4D97-AF65-F5344CB8AC3E}">
        <p14:creationId xmlns:p14="http://schemas.microsoft.com/office/powerpoint/2010/main" val="422944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
                                        <p:tgtEl>
                                          <p:spTgt spid="4">
                                            <p:txEl>
                                              <p:pRg st="0" end="0"/>
                                            </p:txEl>
                                          </p:spTgt>
                                        </p:tgtEl>
                                      </p:cBhvr>
                                    </p:animEffect>
                                    <p:anim calcmode="lin" valueType="num">
                                      <p:cBhvr>
                                        <p:cTn id="13"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circle(in)">
                                      <p:cBhvr>
                                        <p:cTn id="21" dur="2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circle(in)">
                                      <p:cBhvr>
                                        <p:cTn id="26"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sp>
        <p:nvSpPr>
          <p:cNvPr id="3" name="TextBox 2"/>
          <p:cNvSpPr txBox="1"/>
          <p:nvPr/>
        </p:nvSpPr>
        <p:spPr>
          <a:xfrm>
            <a:off x="228600" y="1371600"/>
            <a:ext cx="8915400" cy="4801314"/>
          </a:xfrm>
          <a:prstGeom prst="rect">
            <a:avLst/>
          </a:prstGeom>
          <a:noFill/>
        </p:spPr>
        <p:txBody>
          <a:bodyPr wrap="square" rtlCol="0">
            <a:spAutoFit/>
          </a:bodyPr>
          <a:lstStyle/>
          <a:p>
            <a:r>
              <a:rPr lang="en-US" b="1" dirty="0"/>
              <a:t>The Panic</a:t>
            </a:r>
            <a:endParaRPr lang="en-US" dirty="0"/>
          </a:p>
          <a:p>
            <a:r>
              <a:rPr lang="en-US" dirty="0"/>
              <a:t>Though the program began with the announcement that it was a story based on a novel and there were several announcements during the program that reiterated that this was just a story, many listeners didn't tune in long enough to hear them. </a:t>
            </a:r>
          </a:p>
          <a:p>
            <a:r>
              <a:rPr lang="en-US" dirty="0"/>
              <a:t>A lot of the radio listeners had been intently listening to their favorite program the "Chase and Sanborn Hour" and turned the dial, like they did every Sunday, during the musical section of the "Chase and Sanborn Hour" around 8:12. Usually, listeners turned back to the "Chase and Sanborn Hour" when they thought the musical section of the program was over. </a:t>
            </a:r>
          </a:p>
          <a:p>
            <a:r>
              <a:rPr lang="en-US" dirty="0"/>
              <a:t>However, on this particular evening they were shocked to hear another station carrying news alerts warning of an invasion of Martians attacking Earth. Not hearing the introduction of the play and listening to the authoritative and real sounding commentary and interviews, many believed it to be real. </a:t>
            </a:r>
          </a:p>
          <a:p>
            <a:r>
              <a:rPr lang="en-US" dirty="0"/>
              <a:t>All across the United States, listeners reacted. Thousands of people called radio stations, police and newspapers. Many in the New England area loaded up their cars and fled their homes. In other areas, people went to churches to pray. People improvised gas masks. </a:t>
            </a:r>
            <a:r>
              <a:rPr lang="en-US" dirty="0" smtClean="0"/>
              <a:t> </a:t>
            </a:r>
            <a:r>
              <a:rPr lang="en-US" dirty="0"/>
              <a:t>Deaths, too, were reported but never confirmed. Many people were hysterical. They thought the end was near. </a:t>
            </a:r>
            <a:endParaRPr lang="en-US" dirty="0">
              <a:effectLst/>
            </a:endParaRPr>
          </a:p>
        </p:txBody>
      </p:sp>
      <p:sp>
        <p:nvSpPr>
          <p:cNvPr id="4" name="TextBox 3"/>
          <p:cNvSpPr txBox="1"/>
          <p:nvPr/>
        </p:nvSpPr>
        <p:spPr>
          <a:xfrm>
            <a:off x="480914" y="348733"/>
            <a:ext cx="8383064" cy="461665"/>
          </a:xfrm>
          <a:prstGeom prst="rect">
            <a:avLst/>
          </a:prstGeom>
          <a:noFill/>
        </p:spPr>
        <p:txBody>
          <a:bodyPr wrap="none" rtlCol="0">
            <a:spAutoFit/>
          </a:bodyPr>
          <a:lstStyle/>
          <a:p>
            <a:r>
              <a:rPr lang="en-US" sz="2400" dirty="0" smtClean="0"/>
              <a:t>Radio Play adapted from H.G. Wells novel, </a:t>
            </a:r>
            <a:r>
              <a:rPr lang="en-US" sz="2400" u="sng" dirty="0" smtClean="0"/>
              <a:t>The War of the Worlds </a:t>
            </a:r>
            <a:endParaRPr lang="en-US" sz="2400" u="sng" dirty="0"/>
          </a:p>
        </p:txBody>
      </p:sp>
    </p:spTree>
    <p:extLst>
      <p:ext uri="{BB962C8B-B14F-4D97-AF65-F5344CB8AC3E}">
        <p14:creationId xmlns:p14="http://schemas.microsoft.com/office/powerpoint/2010/main" val="1218987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18" y="1752600"/>
            <a:ext cx="4504746" cy="3862820"/>
          </a:xfrm>
          <a:prstGeom prst="rect">
            <a:avLst/>
          </a:prstGeom>
        </p:spPr>
      </p:pic>
      <p:sp>
        <p:nvSpPr>
          <p:cNvPr id="4" name="TextBox 3"/>
          <p:cNvSpPr txBox="1"/>
          <p:nvPr/>
        </p:nvSpPr>
        <p:spPr>
          <a:xfrm>
            <a:off x="4724400" y="117693"/>
            <a:ext cx="4419600" cy="6740307"/>
          </a:xfrm>
          <a:prstGeom prst="rect">
            <a:avLst/>
          </a:prstGeom>
          <a:noFill/>
        </p:spPr>
        <p:txBody>
          <a:bodyPr wrap="square" rtlCol="0">
            <a:spAutoFit/>
          </a:bodyPr>
          <a:lstStyle/>
          <a:p>
            <a:r>
              <a:rPr lang="en-US" sz="2400" dirty="0"/>
              <a:t>The </a:t>
            </a:r>
            <a:r>
              <a:rPr lang="en-US" sz="2400" b="1" dirty="0"/>
              <a:t>Golden Age of Radio</a:t>
            </a:r>
            <a:r>
              <a:rPr lang="en-US" sz="2400" dirty="0"/>
              <a:t> (sometimes referred to as </a:t>
            </a:r>
            <a:r>
              <a:rPr lang="en-US" sz="2400" b="1" dirty="0"/>
              <a:t>old-time radio</a:t>
            </a:r>
            <a:r>
              <a:rPr lang="en-US" sz="2400" dirty="0"/>
              <a:t>) refers to a period of radio </a:t>
            </a:r>
            <a:r>
              <a:rPr lang="en-US" sz="2400" dirty="0" smtClean="0"/>
              <a:t>programming </a:t>
            </a:r>
            <a:r>
              <a:rPr lang="en-US" sz="2400" dirty="0"/>
              <a:t>in the United States lasting from </a:t>
            </a:r>
            <a:r>
              <a:rPr lang="en-US" sz="2400" dirty="0" smtClean="0"/>
              <a:t>the growth of </a:t>
            </a:r>
            <a:r>
              <a:rPr lang="en-US" sz="2400" dirty="0"/>
              <a:t>radio broadcasting in the early 1920s until television's replacement of radio as the primary home entertainment medium in the 1950s. During this period, when radio was dominant and filled with a variety of formats and genres, people regularly tuned in to their favorite radio programs. In fact, according to a </a:t>
            </a:r>
            <a:r>
              <a:rPr lang="en-US" sz="2400" dirty="0" smtClean="0"/>
              <a:t>1947 </a:t>
            </a:r>
            <a:r>
              <a:rPr lang="en-US" sz="2400" dirty="0"/>
              <a:t>survey, 82 out of 100 Americans were found to be radio listeners</a:t>
            </a:r>
            <a:r>
              <a:rPr lang="en-US" sz="2400" dirty="0" smtClean="0"/>
              <a:t>.</a:t>
            </a:r>
            <a:endParaRPr lang="en-US" sz="2400" dirty="0"/>
          </a:p>
        </p:txBody>
      </p:sp>
      <p:sp>
        <p:nvSpPr>
          <p:cNvPr id="6" name="TextBox 5"/>
          <p:cNvSpPr txBox="1"/>
          <p:nvPr/>
        </p:nvSpPr>
        <p:spPr>
          <a:xfrm>
            <a:off x="1195719" y="138475"/>
            <a:ext cx="2627258" cy="1384995"/>
          </a:xfrm>
          <a:prstGeom prst="rect">
            <a:avLst/>
          </a:prstGeom>
          <a:noFill/>
        </p:spPr>
        <p:txBody>
          <a:bodyPr wrap="none" rtlCol="0">
            <a:spAutoFit/>
          </a:bodyPr>
          <a:lstStyle/>
          <a:p>
            <a:pPr algn="ctr"/>
            <a:r>
              <a:rPr lang="en-US" sz="2800" dirty="0" smtClean="0"/>
              <a:t>TUNING IN TO A</a:t>
            </a:r>
          </a:p>
          <a:p>
            <a:pPr algn="ctr"/>
            <a:r>
              <a:rPr lang="en-US" sz="2800" dirty="0" smtClean="0"/>
              <a:t>FAVORITE RADIO</a:t>
            </a:r>
          </a:p>
          <a:p>
            <a:pPr algn="ctr"/>
            <a:r>
              <a:rPr lang="en-US" sz="2800" dirty="0" smtClean="0"/>
              <a:t>PROGRAM</a:t>
            </a:r>
            <a:endParaRPr lang="en-US" sz="2800" dirty="0"/>
          </a:p>
        </p:txBody>
      </p:sp>
    </p:spTree>
    <p:extLst>
      <p:ext uri="{BB962C8B-B14F-4D97-AF65-F5344CB8AC3E}">
        <p14:creationId xmlns:p14="http://schemas.microsoft.com/office/powerpoint/2010/main" val="433627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ircle(in)">
                                      <p:cBhvr>
                                        <p:cTn id="1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07818"/>
            <a:ext cx="7571509" cy="4133278"/>
          </a:xfrm>
          <a:prstGeom prst="rect">
            <a:avLst/>
          </a:prstGeom>
        </p:spPr>
      </p:pic>
      <p:sp>
        <p:nvSpPr>
          <p:cNvPr id="4" name="TextBox 3"/>
          <p:cNvSpPr txBox="1"/>
          <p:nvPr/>
        </p:nvSpPr>
        <p:spPr>
          <a:xfrm>
            <a:off x="1167246" y="4294224"/>
            <a:ext cx="7010400" cy="2554545"/>
          </a:xfrm>
          <a:prstGeom prst="rect">
            <a:avLst/>
          </a:prstGeom>
          <a:noFill/>
        </p:spPr>
        <p:txBody>
          <a:bodyPr wrap="square" rtlCol="0">
            <a:spAutoFit/>
          </a:bodyPr>
          <a:lstStyle/>
          <a:p>
            <a:pPr algn="ctr"/>
            <a:r>
              <a:rPr lang="en-US" sz="4000" dirty="0" smtClean="0"/>
              <a:t>A radio play was written for radio broadcast, which means that it was originally </a:t>
            </a:r>
          </a:p>
          <a:p>
            <a:pPr algn="ctr"/>
            <a:r>
              <a:rPr lang="en-US" sz="4000" b="1" i="1" dirty="0" smtClean="0">
                <a:solidFill>
                  <a:srgbClr val="FF0000"/>
                </a:solidFill>
              </a:rPr>
              <a:t>meant to be heard, not seen.</a:t>
            </a:r>
          </a:p>
        </p:txBody>
      </p:sp>
    </p:spTree>
    <p:extLst>
      <p:ext uri="{BB962C8B-B14F-4D97-AF65-F5344CB8AC3E}">
        <p14:creationId xmlns:p14="http://schemas.microsoft.com/office/powerpoint/2010/main" val="2477281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9344890" cy="6858000"/>
          </a:xfrm>
          <a:prstGeom prst="rect">
            <a:avLst/>
          </a:prstGeom>
        </p:spPr>
      </p:pic>
      <p:sp>
        <p:nvSpPr>
          <p:cNvPr id="3" name="TextBox 2"/>
          <p:cNvSpPr txBox="1"/>
          <p:nvPr/>
        </p:nvSpPr>
        <p:spPr>
          <a:xfrm>
            <a:off x="1524000" y="380999"/>
            <a:ext cx="6844566" cy="769441"/>
          </a:xfrm>
          <a:prstGeom prst="rect">
            <a:avLst/>
          </a:prstGeom>
          <a:noFill/>
        </p:spPr>
        <p:txBody>
          <a:bodyPr wrap="none" rtlCol="0">
            <a:spAutoFit/>
          </a:bodyPr>
          <a:lstStyle/>
          <a:p>
            <a:r>
              <a:rPr lang="en-US" sz="4400" dirty="0" smtClean="0"/>
              <a:t>HOW TO READ A RADIO PLAY</a:t>
            </a:r>
            <a:endParaRPr lang="en-US" sz="4400" dirty="0"/>
          </a:p>
        </p:txBody>
      </p:sp>
      <p:sp>
        <p:nvSpPr>
          <p:cNvPr id="4" name="TextBox 3"/>
          <p:cNvSpPr txBox="1"/>
          <p:nvPr/>
        </p:nvSpPr>
        <p:spPr>
          <a:xfrm>
            <a:off x="114300" y="1150440"/>
            <a:ext cx="9116291" cy="2062103"/>
          </a:xfrm>
          <a:prstGeom prst="rect">
            <a:avLst/>
          </a:prstGeom>
          <a:solidFill>
            <a:schemeClr val="accent6">
              <a:lumMod val="60000"/>
              <a:lumOff val="40000"/>
            </a:schemeClr>
          </a:solidFill>
          <a:ln>
            <a:solidFill>
              <a:srgbClr val="0070C0"/>
            </a:solidFill>
          </a:ln>
        </p:spPr>
        <p:txBody>
          <a:bodyPr wrap="square" rtlCol="0">
            <a:spAutoFit/>
          </a:bodyPr>
          <a:lstStyle/>
          <a:p>
            <a:r>
              <a:rPr lang="en-US" sz="3200" b="1" dirty="0" smtClean="0">
                <a:solidFill>
                  <a:srgbClr val="CC3300"/>
                </a:solidFill>
                <a:latin typeface="Aharoni" pitchFamily="2" charset="-79"/>
                <a:cs typeface="Aharoni" pitchFamily="2" charset="-79"/>
              </a:rPr>
              <a:t>*STAGE DIRECTIONS</a:t>
            </a:r>
          </a:p>
          <a:p>
            <a:r>
              <a:rPr lang="en-US" sz="3200" dirty="0" smtClean="0"/>
              <a:t>These are written instructions that are not read aloud, but are written to help the</a:t>
            </a:r>
          </a:p>
          <a:p>
            <a:r>
              <a:rPr lang="en-US" sz="3200" dirty="0"/>
              <a:t>a</a:t>
            </a:r>
            <a:r>
              <a:rPr lang="en-US" sz="3200" dirty="0" smtClean="0"/>
              <a:t>ctor know how to read his/her lines.</a:t>
            </a:r>
            <a:endParaRPr lang="en-US" sz="3200" dirty="0"/>
          </a:p>
        </p:txBody>
      </p:sp>
      <p:sp>
        <p:nvSpPr>
          <p:cNvPr id="5" name="TextBox 4"/>
          <p:cNvSpPr txBox="1"/>
          <p:nvPr/>
        </p:nvSpPr>
        <p:spPr>
          <a:xfrm>
            <a:off x="228600" y="3662303"/>
            <a:ext cx="8763000" cy="3046988"/>
          </a:xfrm>
          <a:prstGeom prst="rect">
            <a:avLst/>
          </a:prstGeom>
          <a:solidFill>
            <a:schemeClr val="accent6">
              <a:lumMod val="60000"/>
              <a:lumOff val="40000"/>
            </a:schemeClr>
          </a:solidFill>
          <a:ln>
            <a:solidFill>
              <a:srgbClr val="0070C0"/>
            </a:solidFill>
          </a:ln>
        </p:spPr>
        <p:txBody>
          <a:bodyPr wrap="square" rtlCol="0">
            <a:spAutoFit/>
          </a:bodyPr>
          <a:lstStyle/>
          <a:p>
            <a:r>
              <a:rPr lang="en-US" sz="3200" b="1" dirty="0" smtClean="0">
                <a:solidFill>
                  <a:srgbClr val="CC3300"/>
                </a:solidFill>
                <a:latin typeface="Aharoni" pitchFamily="2" charset="-79"/>
                <a:cs typeface="Aharoni" pitchFamily="2" charset="-79"/>
              </a:rPr>
              <a:t>*SOUND EFFECTS</a:t>
            </a:r>
          </a:p>
          <a:p>
            <a:r>
              <a:rPr lang="en-US" sz="3200" dirty="0" smtClean="0"/>
              <a:t>The sound of screeching tires, shattering glass, or other noises help the listener</a:t>
            </a:r>
          </a:p>
          <a:p>
            <a:r>
              <a:rPr lang="en-US" sz="3200" dirty="0"/>
              <a:t>t</a:t>
            </a:r>
            <a:r>
              <a:rPr lang="en-US" sz="3200" dirty="0" smtClean="0"/>
              <a:t>o “see” what is happening in the play. These sounds suggest the action that is</a:t>
            </a:r>
          </a:p>
          <a:p>
            <a:r>
              <a:rPr lang="en-US" sz="3200" dirty="0"/>
              <a:t>t</a:t>
            </a:r>
            <a:r>
              <a:rPr lang="en-US" sz="3200" dirty="0" smtClean="0"/>
              <a:t>aking place.</a:t>
            </a:r>
            <a:endParaRPr lang="en-US" sz="3200" dirty="0"/>
          </a:p>
        </p:txBody>
      </p:sp>
    </p:spTree>
    <p:extLst>
      <p:ext uri="{BB962C8B-B14F-4D97-AF65-F5344CB8AC3E}">
        <p14:creationId xmlns:p14="http://schemas.microsoft.com/office/powerpoint/2010/main" val="2475051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heel(1)">
                                      <p:cBhvr>
                                        <p:cTn id="15" dur="20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heel(1)">
                                      <p:cBhvr>
                                        <p:cTn id="20" dur="20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heel(1)">
                                      <p:cBhvr>
                                        <p:cTn id="25" dur="2000"/>
                                        <p:tgtEl>
                                          <p:spTgt spid="5">
                                            <p:txEl>
                                              <p:pRg st="1" end="1"/>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heel(1)">
                                      <p:cBhvr>
                                        <p:cTn id="28" dur="2000"/>
                                        <p:tgtEl>
                                          <p:spTgt spid="5">
                                            <p:txEl>
                                              <p:pRg st="2" end="2"/>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wheel(1)">
                                      <p:cBhvr>
                                        <p:cTn id="31"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1769</Words>
  <Application>Microsoft Office PowerPoint</Application>
  <PresentationFormat>On-screen Show (4:3)</PresentationFormat>
  <Paragraphs>121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Hitchhiker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CHARACTERS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Hitchhiker</dc:title>
  <dc:creator>Owner</dc:creator>
  <cp:lastModifiedBy>Windows User</cp:lastModifiedBy>
  <cp:revision>35</cp:revision>
  <dcterms:created xsi:type="dcterms:W3CDTF">2013-01-06T11:17:41Z</dcterms:created>
  <dcterms:modified xsi:type="dcterms:W3CDTF">2016-10-11T20:27:22Z</dcterms:modified>
</cp:coreProperties>
</file>